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78" r:id="rId4"/>
    <p:sldId id="279" r:id="rId5"/>
    <p:sldId id="281" r:id="rId6"/>
    <p:sldId id="261" r:id="rId7"/>
    <p:sldId id="262" r:id="rId8"/>
    <p:sldId id="264" r:id="rId9"/>
    <p:sldId id="269" r:id="rId10"/>
    <p:sldId id="270" r:id="rId11"/>
    <p:sldId id="290" r:id="rId12"/>
    <p:sldId id="267" r:id="rId13"/>
    <p:sldId id="271" r:id="rId14"/>
    <p:sldId id="299" r:id="rId15"/>
    <p:sldId id="272" r:id="rId16"/>
    <p:sldId id="273" r:id="rId17"/>
    <p:sldId id="291" r:id="rId18"/>
    <p:sldId id="292" r:id="rId19"/>
    <p:sldId id="283" r:id="rId20"/>
    <p:sldId id="263" r:id="rId21"/>
    <p:sldId id="265" r:id="rId22"/>
    <p:sldId id="268" r:id="rId23"/>
    <p:sldId id="284" r:id="rId24"/>
    <p:sldId id="285" r:id="rId25"/>
    <p:sldId id="274" r:id="rId26"/>
    <p:sldId id="275" r:id="rId27"/>
    <p:sldId id="294" r:id="rId28"/>
    <p:sldId id="295" r:id="rId29"/>
    <p:sldId id="296" r:id="rId30"/>
    <p:sldId id="297" r:id="rId31"/>
    <p:sldId id="298" r:id="rId32"/>
    <p:sldId id="260" r:id="rId33"/>
    <p:sldId id="266" r:id="rId34"/>
    <p:sldId id="288" r:id="rId35"/>
    <p:sldId id="277" r:id="rId36"/>
    <p:sldId id="282" r:id="rId37"/>
    <p:sldId id="286" r:id="rId38"/>
    <p:sldId id="287" r:id="rId39"/>
    <p:sldId id="293" r:id="rId40"/>
    <p:sldId id="300" r:id="rId41"/>
    <p:sldId id="289" r:id="rId42"/>
  </p:sldIdLst>
  <p:sldSz cx="9144000" cy="6858000" type="screen4x3"/>
  <p:notesSz cx="7010400" cy="9296400"/>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5EB"/>
    <a:srgbClr val="FFE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8" d="100"/>
          <a:sy n="128" d="100"/>
        </p:scale>
        <p:origin x="-28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989"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A701277-8345-4128-A93C-78FCA81C21AE}" type="slidenum">
              <a:rPr lang="en-US"/>
              <a:pPr/>
              <a:t>‹#›</a:t>
            </a:fld>
            <a:endParaRPr lang="en-US"/>
          </a:p>
        </p:txBody>
      </p:sp>
    </p:spTree>
    <p:extLst>
      <p:ext uri="{BB962C8B-B14F-4D97-AF65-F5344CB8AC3E}">
        <p14:creationId xmlns:p14="http://schemas.microsoft.com/office/powerpoint/2010/main" val="3930803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3481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3482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61F75A37-371E-4267-8A5C-7DE2AF7A9063}" type="slidenum">
              <a:rPr lang="en-US"/>
              <a:pPr/>
              <a:t>‹#›</a:t>
            </a:fld>
            <a:endParaRPr lang="en-US"/>
          </a:p>
        </p:txBody>
      </p:sp>
    </p:spTree>
    <p:extLst>
      <p:ext uri="{BB962C8B-B14F-4D97-AF65-F5344CB8AC3E}">
        <p14:creationId xmlns:p14="http://schemas.microsoft.com/office/powerpoint/2010/main" val="40782921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69D66-9F00-48EB-9A15-27FBB457327F}" type="slidenum">
              <a:rPr lang="en-US"/>
              <a:pPr/>
              <a:t>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71D56-0DD4-4641-B17B-B6575A1A4C64}" type="slidenum">
              <a:rPr lang="en-US"/>
              <a:pPr/>
              <a:t>10</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A161A-844D-449D-90F8-8EE212BCA35C}" type="slidenum">
              <a:rPr lang="en-US"/>
              <a:pPr/>
              <a:t>11</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89EDF-D31F-4065-931C-282E4C760C67}" type="slidenum">
              <a:rPr lang="en-US"/>
              <a:pPr/>
              <a:t>12</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88516-B350-4839-BFBD-29B8E43F1491}" type="slidenum">
              <a:rPr lang="en-US"/>
              <a:pPr/>
              <a:t>13</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CBA76E-DEF9-468C-8EA8-874BB89194E1}" type="slidenum">
              <a:rPr lang="en-US"/>
              <a:pPr/>
              <a:t>14</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6FC30-E8B0-4692-AF71-BB60E908B294}" type="slidenum">
              <a:rPr lang="en-US"/>
              <a:pPr/>
              <a:t>15</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7994E-E0E4-4560-9512-6AAF7D3D33BE}" type="slidenum">
              <a:rPr lang="en-US"/>
              <a:pPr/>
              <a:t>16</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69126-3C7A-4506-9725-144D6021960D}" type="slidenum">
              <a:rPr lang="en-US"/>
              <a:pPr/>
              <a:t>17</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2F794-365A-42A4-92C9-65FCBB536984}" type="slidenum">
              <a:rPr lang="en-US"/>
              <a:pPr/>
              <a:t>18</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450F6-FDA5-4833-9178-3A0660A3DFAC}" type="slidenum">
              <a:rPr lang="en-US"/>
              <a:pPr/>
              <a:t>19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71EA4-4A74-4F37-961C-79A6C64408CA}" type="slidenum">
              <a:rPr lang="en-US"/>
              <a:pPr/>
              <a:t>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1AAD6-E97E-431B-B380-3E11A0D8BD46}" type="slidenum">
              <a:rPr lang="en-US"/>
              <a:pPr/>
              <a:t>20</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EDDE7-3679-44EB-BDC5-D6CE22BCB867}" type="slidenum">
              <a:rPr lang="en-US"/>
              <a:pPr/>
              <a:t>21</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FA309-F78A-4752-BAF9-AFF87D732658}" type="slidenum">
              <a:rPr lang="en-US"/>
              <a:pPr/>
              <a:t>22</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95A46-D858-4CF2-8374-9961B46846C9}" type="slidenum">
              <a:rPr lang="en-US"/>
              <a:pPr/>
              <a:t>23</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BB708-6BFC-49C0-AD43-C768AECB995B}" type="slidenum">
              <a:rPr lang="en-US"/>
              <a:pPr/>
              <a:t>24</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D57C2-36E3-494A-8779-D4081BD37D79}" type="slidenum">
              <a:rPr lang="en-US"/>
              <a:pPr/>
              <a:t>25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B41FB-8790-4C41-B790-8146B5378CDF}" type="slidenum">
              <a:rPr lang="en-US"/>
              <a:pPr/>
              <a:t>26</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5AA01-9103-4656-AB22-A80FD5AB4431}" type="slidenum">
              <a:rPr lang="en-US"/>
              <a:pPr/>
              <a:t>27</a:t>
            </a:fld>
            <a:endParaRPr lang="en-US"/>
          </a:p>
        </p:txBody>
      </p:sp>
      <p:sp>
        <p:nvSpPr>
          <p:cNvPr id="996354" name="Rectangle 2"/>
          <p:cNvSpPr>
            <a:spLocks noGrp="1" noRot="1" noChangeAspect="1" noChangeArrowheads="1" noTextEdit="1"/>
          </p:cNvSpPr>
          <p:nvPr>
            <p:ph type="sldImg"/>
          </p:nvPr>
        </p:nvSpPr>
        <p:spPr>
          <a:ln/>
        </p:spPr>
      </p:sp>
      <p:sp>
        <p:nvSpPr>
          <p:cNvPr id="99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CE372-2B54-49E5-B366-DEE3ADF30BD4}" type="slidenum">
              <a:rPr lang="en-US"/>
              <a:pPr/>
              <a:t>28</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1D3E9-134D-4D5B-B916-F21A4C3F552E}" type="slidenum">
              <a:rPr lang="en-US"/>
              <a:pPr/>
              <a:t>29</a:t>
            </a:fld>
            <a:endParaRPr lang="en-US"/>
          </a:p>
        </p:txBody>
      </p:sp>
      <p:sp>
        <p:nvSpPr>
          <p:cNvPr id="1005570" name="Rectangle 2"/>
          <p:cNvSpPr>
            <a:spLocks noGrp="1" noRot="1" noChangeAspect="1"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6C72A-4BE6-4241-83E6-6A6D12CC3972}" type="slidenum">
              <a:rPr lang="en-US"/>
              <a:pPr/>
              <a:t>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945B8-09E1-4581-BDD1-90276D955A01}" type="slidenum">
              <a:rPr lang="en-US"/>
              <a:pPr/>
              <a:t>30</a:t>
            </a:fld>
            <a:endParaRPr lang="en-US"/>
          </a:p>
        </p:txBody>
      </p:sp>
      <p:sp>
        <p:nvSpPr>
          <p:cNvPr id="1007618" name="Rectangle 2"/>
          <p:cNvSpPr>
            <a:spLocks noGrp="1" noRot="1" noChangeAspect="1" noChangeArrowheads="1" noTextEdit="1"/>
          </p:cNvSpPr>
          <p:nvPr>
            <p:ph type="sldImg"/>
          </p:nvPr>
        </p:nvSpPr>
        <p:spPr>
          <a:ln/>
        </p:spPr>
      </p:sp>
      <p:sp>
        <p:nvSpPr>
          <p:cNvPr id="100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25CD6-E045-4E2F-96F2-31D90C1A3B12}" type="slidenum">
              <a:rPr lang="en-US"/>
              <a:pPr/>
              <a:t>31</a:t>
            </a:fld>
            <a:endParaRPr lang="en-US"/>
          </a:p>
        </p:txBody>
      </p:sp>
      <p:sp>
        <p:nvSpPr>
          <p:cNvPr id="1009666" name="Rectangle 2"/>
          <p:cNvSpPr>
            <a:spLocks noGrp="1" noRot="1" noChangeAspect="1" noChangeArrowheads="1" noTextEdit="1"/>
          </p:cNvSpPr>
          <p:nvPr>
            <p:ph type="sldImg"/>
          </p:nvPr>
        </p:nvSpPr>
        <p:spPr>
          <a:ln/>
        </p:spPr>
      </p:sp>
      <p:sp>
        <p:nvSpPr>
          <p:cNvPr id="100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BA874-CAAA-46CD-BB13-8A85C09E2842}" type="slidenum">
              <a:rPr lang="en-US"/>
              <a:pPr/>
              <a:t>32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2F157-9D38-4F4C-8BD9-219D4F84F013}" type="slidenum">
              <a:rPr lang="en-US"/>
              <a:pPr/>
              <a:t>33</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77506-2458-4BF4-9D28-73EB741BE20B}" type="slidenum">
              <a:rPr lang="en-US"/>
              <a:pPr/>
              <a:t>34</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DE525-3E30-44BF-855C-A9F5A217279E}" type="slidenum">
              <a:rPr lang="en-US"/>
              <a:pPr/>
              <a:t>35</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B3C80-D595-42DE-854E-27FE142B9786}" type="slidenum">
              <a:rPr lang="en-US"/>
              <a:pPr/>
              <a:t>36</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B61B8-ABD2-42AC-8D3A-32A577DC558D}" type="slidenum">
              <a:rPr lang="en-US"/>
              <a:pPr/>
              <a:t>37</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8F89C-6FB0-46FC-95AF-E984F7A9C33D}" type="slidenum">
              <a:rPr lang="en-US"/>
              <a:pPr/>
              <a:t>38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0CC70-DC99-4183-AEA5-F8431FAFCB53}" type="slidenum">
              <a:rPr lang="en-US"/>
              <a:pPr/>
              <a:t>39</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01574-EE6B-4C6A-95D0-CDC257683615}" type="slidenum">
              <a:rPr lang="en-US"/>
              <a:pPr/>
              <a:t>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23602-6E51-4B94-A153-70B8F20ABDF7}" type="slidenum">
              <a:rPr lang="en-US"/>
              <a:pPr/>
              <a:t>40</a:t>
            </a:fld>
            <a:endParaRPr lang="en-US"/>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17832-5130-4DD6-BCF1-8123CBC3BAD3}" type="slidenum">
              <a:rPr lang="en-US"/>
              <a:pPr/>
              <a:t>41</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78C4A-02CA-42A0-A268-090CC0F579DC}" type="slidenum">
              <a:rPr lang="en-US"/>
              <a:pPr/>
              <a:t>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CF9D1-123F-416D-ABE5-9D2A8BD65EF0}" type="slidenum">
              <a:rPr lang="en-US"/>
              <a:pPr/>
              <a:t>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23147-7D75-43C1-A524-5E6CAFF6EF48}" type="slidenum">
              <a:rPr lang="en-US"/>
              <a:pPr/>
              <a:t>7</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6C376-D2E4-4660-B795-3C844907F799}" type="slidenum">
              <a:rPr lang="en-US"/>
              <a:pPr/>
              <a:t>8</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C6897-F29A-4A8C-864C-7A61CA443FA1}" type="slidenum">
              <a:rPr lang="en-US"/>
              <a:pPr/>
              <a:t>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44B315-033A-4C1F-A3E9-7FB70A60107D}" type="slidenum">
              <a:rPr lang="en-US"/>
              <a:pPr/>
              <a:t>‹#›</a:t>
            </a:fld>
            <a:endParaRPr lang="en-US"/>
          </a:p>
        </p:txBody>
      </p:sp>
    </p:spTree>
    <p:extLst>
      <p:ext uri="{BB962C8B-B14F-4D97-AF65-F5344CB8AC3E}">
        <p14:creationId xmlns:p14="http://schemas.microsoft.com/office/powerpoint/2010/main" val="1396864646"/>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305C29-03BB-42F5-A81F-8CD966429E36}" type="slidenum">
              <a:rPr lang="en-US"/>
              <a:pPr/>
              <a:t>‹#›</a:t>
            </a:fld>
            <a:endParaRPr lang="en-US"/>
          </a:p>
        </p:txBody>
      </p:sp>
    </p:spTree>
    <p:extLst>
      <p:ext uri="{BB962C8B-B14F-4D97-AF65-F5344CB8AC3E}">
        <p14:creationId xmlns:p14="http://schemas.microsoft.com/office/powerpoint/2010/main" val="11154364"/>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888AAE-4861-4FBA-BD45-B1DBA89D3295}" type="slidenum">
              <a:rPr lang="en-US"/>
              <a:pPr/>
              <a:t>‹#›</a:t>
            </a:fld>
            <a:endParaRPr lang="en-US"/>
          </a:p>
        </p:txBody>
      </p:sp>
    </p:spTree>
    <p:extLst>
      <p:ext uri="{BB962C8B-B14F-4D97-AF65-F5344CB8AC3E}">
        <p14:creationId xmlns:p14="http://schemas.microsoft.com/office/powerpoint/2010/main" val="3061011415"/>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3F8BB7-F225-4294-8471-4F841DE2A6BB}" type="slidenum">
              <a:rPr lang="en-US"/>
              <a:pPr/>
              <a:t>‹#›</a:t>
            </a:fld>
            <a:endParaRPr lang="en-US"/>
          </a:p>
        </p:txBody>
      </p:sp>
    </p:spTree>
    <p:extLst>
      <p:ext uri="{BB962C8B-B14F-4D97-AF65-F5344CB8AC3E}">
        <p14:creationId xmlns:p14="http://schemas.microsoft.com/office/powerpoint/2010/main" val="2058965639"/>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42B21C-BACD-4BBC-90F2-2820FD3EDA97}" type="slidenum">
              <a:rPr lang="en-US"/>
              <a:pPr/>
              <a:t>‹#›</a:t>
            </a:fld>
            <a:endParaRPr lang="en-US"/>
          </a:p>
        </p:txBody>
      </p:sp>
    </p:spTree>
    <p:extLst>
      <p:ext uri="{BB962C8B-B14F-4D97-AF65-F5344CB8AC3E}">
        <p14:creationId xmlns:p14="http://schemas.microsoft.com/office/powerpoint/2010/main" val="2548316805"/>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8A3097-87B8-451F-A96A-A664B082ECCD}" type="slidenum">
              <a:rPr lang="en-US"/>
              <a:pPr/>
              <a:t>‹#›</a:t>
            </a:fld>
            <a:endParaRPr lang="en-US"/>
          </a:p>
        </p:txBody>
      </p:sp>
    </p:spTree>
    <p:extLst>
      <p:ext uri="{BB962C8B-B14F-4D97-AF65-F5344CB8AC3E}">
        <p14:creationId xmlns:p14="http://schemas.microsoft.com/office/powerpoint/2010/main" val="323239967"/>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3EAD92-D35D-4AC3-806C-3A6344DD5778}" type="slidenum">
              <a:rPr lang="en-US"/>
              <a:pPr/>
              <a:t>‹#›</a:t>
            </a:fld>
            <a:endParaRPr lang="en-US"/>
          </a:p>
        </p:txBody>
      </p:sp>
    </p:spTree>
    <p:extLst>
      <p:ext uri="{BB962C8B-B14F-4D97-AF65-F5344CB8AC3E}">
        <p14:creationId xmlns:p14="http://schemas.microsoft.com/office/powerpoint/2010/main" val="3084456680"/>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01DDB9C-AF50-40EC-BA3D-C0BA414E3658}" type="slidenum">
              <a:rPr lang="en-US"/>
              <a:pPr/>
              <a:t>‹#›</a:t>
            </a:fld>
            <a:endParaRPr lang="en-US"/>
          </a:p>
        </p:txBody>
      </p:sp>
    </p:spTree>
    <p:extLst>
      <p:ext uri="{BB962C8B-B14F-4D97-AF65-F5344CB8AC3E}">
        <p14:creationId xmlns:p14="http://schemas.microsoft.com/office/powerpoint/2010/main" val="2769035288"/>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DE42BBF-AA9C-4496-87A7-59F2ECB8A522}" type="slidenum">
              <a:rPr lang="en-US"/>
              <a:pPr/>
              <a:t>‹#›</a:t>
            </a:fld>
            <a:endParaRPr lang="en-US"/>
          </a:p>
        </p:txBody>
      </p:sp>
    </p:spTree>
    <p:extLst>
      <p:ext uri="{BB962C8B-B14F-4D97-AF65-F5344CB8AC3E}">
        <p14:creationId xmlns:p14="http://schemas.microsoft.com/office/powerpoint/2010/main" val="553626705"/>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206C3A-7273-4242-9442-9EE86F578F75}" type="slidenum">
              <a:rPr lang="en-US"/>
              <a:pPr/>
              <a:t>‹#›</a:t>
            </a:fld>
            <a:endParaRPr lang="en-US"/>
          </a:p>
        </p:txBody>
      </p:sp>
    </p:spTree>
    <p:extLst>
      <p:ext uri="{BB962C8B-B14F-4D97-AF65-F5344CB8AC3E}">
        <p14:creationId xmlns:p14="http://schemas.microsoft.com/office/powerpoint/2010/main" val="336121236"/>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E6E2AF-4641-42B3-B35C-750A598130E1}" type="slidenum">
              <a:rPr lang="en-US"/>
              <a:pPr/>
              <a:t>‹#›</a:t>
            </a:fld>
            <a:endParaRPr lang="en-US"/>
          </a:p>
        </p:txBody>
      </p:sp>
    </p:spTree>
    <p:extLst>
      <p:ext uri="{BB962C8B-B14F-4D97-AF65-F5344CB8AC3E}">
        <p14:creationId xmlns:p14="http://schemas.microsoft.com/office/powerpoint/2010/main" val="2630059079"/>
      </p:ext>
    </p:extLst>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361EEA0-506A-4DF0-BA34-B00850AE22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Tm="5000"/>
    </mc:Choice>
    <mc:Fallback xmlns="">
      <p:transition advTm="5000"/>
    </mc:Fallback>
  </mc:AlternateConten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WEBSMART_LOGO_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723900"/>
            <a:ext cx="6867525"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144B315-033A-4C1F-A3E9-7FB70A60107D}"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2000"/>
    </mc:Choice>
    <mc:Fallback xmlns="">
      <p:transition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05" y="1319361"/>
            <a:ext cx="3752695" cy="1836255"/>
          </a:xfrm>
          <a:prstGeom prst="rect">
            <a:avLst/>
          </a:prstGeom>
        </p:spPr>
      </p:pic>
      <p:sp>
        <p:nvSpPr>
          <p:cNvPr id="18434" name="Rectangle 2"/>
          <p:cNvSpPr>
            <a:spLocks noGrp="1" noChangeArrowheads="1"/>
          </p:cNvSpPr>
          <p:nvPr>
            <p:ph type="title"/>
          </p:nvPr>
        </p:nvSpPr>
        <p:spPr/>
        <p:txBody>
          <a:bodyPr/>
          <a:lstStyle/>
          <a:p>
            <a:r>
              <a:rPr lang="en-US" u="sng"/>
              <a:t>Budget - </a:t>
            </a:r>
            <a:r>
              <a:rPr lang="en-US" i="1" u="sng"/>
              <a:t>Submission</a:t>
            </a:r>
          </a:p>
        </p:txBody>
      </p:sp>
      <p:sp>
        <p:nvSpPr>
          <p:cNvPr id="18438" name="Rectangle 6"/>
          <p:cNvSpPr>
            <a:spLocks noChangeArrowheads="1"/>
          </p:cNvSpPr>
          <p:nvPr/>
        </p:nvSpPr>
        <p:spPr bwMode="auto">
          <a:xfrm>
            <a:off x="609600" y="4038600"/>
            <a:ext cx="2057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1600"/>
              <a:t>This </a:t>
            </a:r>
            <a:r>
              <a:rPr lang="en-US" sz="1600" i="1"/>
              <a:t>Submission</a:t>
            </a:r>
            <a:r>
              <a:rPr lang="en-US" sz="1600"/>
              <a:t> is based off the Revenue and Allocations from the previous screen</a:t>
            </a: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24200" y="1775618"/>
            <a:ext cx="5076152" cy="4525963"/>
          </a:xfrm>
        </p:spPr>
      </p:pic>
      <p:sp>
        <p:nvSpPr>
          <p:cNvPr id="2" name="Slide Number Placeholder 1"/>
          <p:cNvSpPr>
            <a:spLocks noGrp="1"/>
          </p:cNvSpPr>
          <p:nvPr>
            <p:ph type="sldNum" sz="quarter" idx="12"/>
          </p:nvPr>
        </p:nvSpPr>
        <p:spPr/>
        <p:txBody>
          <a:bodyPr/>
          <a:lstStyle/>
          <a:p>
            <a:fld id="{BA3F8BB7-F225-4294-8471-4F841DE2A6BB}"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152400"/>
            <a:ext cx="8229600" cy="1143000"/>
          </a:xfrm>
        </p:spPr>
        <p:txBody>
          <a:bodyPr/>
          <a:lstStyle/>
          <a:p>
            <a:r>
              <a:rPr lang="en-US" u="sng"/>
              <a:t>Ledger</a:t>
            </a:r>
          </a:p>
        </p:txBody>
      </p:sp>
      <p:sp>
        <p:nvSpPr>
          <p:cNvPr id="227331" name="Rectangle 3"/>
          <p:cNvSpPr>
            <a:spLocks noGrp="1" noChangeArrowheads="1"/>
          </p:cNvSpPr>
          <p:nvPr>
            <p:ph type="body" idx="1"/>
          </p:nvPr>
        </p:nvSpPr>
        <p:spPr>
          <a:xfrm>
            <a:off x="0" y="838200"/>
            <a:ext cx="2514600" cy="5562600"/>
          </a:xfrm>
        </p:spPr>
        <p:txBody>
          <a:bodyPr/>
          <a:lstStyle/>
          <a:p>
            <a:pPr>
              <a:lnSpc>
                <a:spcPct val="80000"/>
              </a:lnSpc>
            </a:pPr>
            <a:r>
              <a:rPr lang="en-US" sz="1800" dirty="0"/>
              <a:t>WebSmart can maintain multiple Ledgers in 3 different states.</a:t>
            </a:r>
          </a:p>
          <a:p>
            <a:pPr lvl="1">
              <a:lnSpc>
                <a:spcPct val="80000"/>
              </a:lnSpc>
            </a:pPr>
            <a:r>
              <a:rPr lang="en-US" sz="1600" dirty="0"/>
              <a:t>An </a:t>
            </a:r>
            <a:r>
              <a:rPr lang="en-US" sz="1600" u="sng" dirty="0"/>
              <a:t>Open Ledger</a:t>
            </a:r>
            <a:r>
              <a:rPr lang="en-US" sz="1600" dirty="0"/>
              <a:t> allows all types of transactions with the ability to maintain Budgets, Payroll, Acct. Payables, and Banking transactions</a:t>
            </a:r>
          </a:p>
          <a:p>
            <a:pPr lvl="1">
              <a:lnSpc>
                <a:spcPct val="80000"/>
              </a:lnSpc>
            </a:pPr>
            <a:r>
              <a:rPr lang="en-US" sz="1600" dirty="0"/>
              <a:t>A </a:t>
            </a:r>
            <a:r>
              <a:rPr lang="en-US" sz="1600" u="sng" dirty="0"/>
              <a:t>Closed Ledger</a:t>
            </a:r>
            <a:r>
              <a:rPr lang="en-US" sz="1600" dirty="0"/>
              <a:t> is ready for Audit with Journal Entries as the only transaction able to be posted</a:t>
            </a:r>
          </a:p>
          <a:p>
            <a:pPr lvl="1">
              <a:lnSpc>
                <a:spcPct val="80000"/>
              </a:lnSpc>
            </a:pPr>
            <a:r>
              <a:rPr lang="en-US" sz="1600" dirty="0"/>
              <a:t>A </a:t>
            </a:r>
            <a:r>
              <a:rPr lang="en-US" sz="1600" u="sng" dirty="0"/>
              <a:t>Finalized Ledger</a:t>
            </a:r>
            <a:r>
              <a:rPr lang="en-US" sz="1600" dirty="0"/>
              <a:t> is fully reportable but cannot have any transactions posted to it</a:t>
            </a:r>
          </a:p>
          <a:p>
            <a:pPr>
              <a:lnSpc>
                <a:spcPct val="80000"/>
              </a:lnSpc>
            </a:pPr>
            <a:endParaRPr 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143000"/>
            <a:ext cx="5473624" cy="21443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423654"/>
            <a:ext cx="6466553" cy="3404328"/>
          </a:xfrm>
          <a:prstGeom prst="rect">
            <a:avLst/>
          </a:prstGeom>
        </p:spPr>
      </p:pic>
      <p:sp>
        <p:nvSpPr>
          <p:cNvPr id="4" name="Slide Number Placeholder 3"/>
          <p:cNvSpPr>
            <a:spLocks noGrp="1"/>
          </p:cNvSpPr>
          <p:nvPr>
            <p:ph type="sldNum" sz="quarter" idx="12"/>
          </p:nvPr>
        </p:nvSpPr>
        <p:spPr/>
        <p:txBody>
          <a:bodyPr/>
          <a:lstStyle/>
          <a:p>
            <a:fld id="{BA3F8BB7-F225-4294-8471-4F841DE2A6BB}"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7000"/>
    </mc:Choice>
    <mc:Fallback xmlns="">
      <p:transition advTm="7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143000"/>
            <a:ext cx="5178170" cy="30534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0" y="3886200"/>
            <a:ext cx="5178170" cy="14966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630" y="4179196"/>
            <a:ext cx="5178170" cy="206458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58" y="1305162"/>
            <a:ext cx="1631972" cy="1665448"/>
          </a:xfrm>
          <a:prstGeom prst="rect">
            <a:avLst/>
          </a:prstGeom>
        </p:spPr>
      </p:pic>
      <p:sp>
        <p:nvSpPr>
          <p:cNvPr id="15362" name="Rectangle 2"/>
          <p:cNvSpPr>
            <a:spLocks noGrp="1" noChangeArrowheads="1"/>
          </p:cNvSpPr>
          <p:nvPr>
            <p:ph type="title"/>
          </p:nvPr>
        </p:nvSpPr>
        <p:spPr>
          <a:xfrm>
            <a:off x="457200" y="152400"/>
            <a:ext cx="8229600" cy="1143000"/>
          </a:xfrm>
        </p:spPr>
        <p:txBody>
          <a:bodyPr/>
          <a:lstStyle/>
          <a:p>
            <a:r>
              <a:rPr lang="en-US" u="sng"/>
              <a:t>HR - </a:t>
            </a:r>
            <a:r>
              <a:rPr lang="en-US" i="1" u="sng"/>
              <a:t>Example</a:t>
            </a:r>
          </a:p>
        </p:txBody>
      </p:sp>
      <p:sp>
        <p:nvSpPr>
          <p:cNvPr id="15363" name="Rectangle 3"/>
          <p:cNvSpPr>
            <a:spLocks noGrp="1" noChangeArrowheads="1"/>
          </p:cNvSpPr>
          <p:nvPr>
            <p:ph type="body" idx="1"/>
          </p:nvPr>
        </p:nvSpPr>
        <p:spPr>
          <a:xfrm>
            <a:off x="304800" y="6294438"/>
            <a:ext cx="8686800" cy="411162"/>
          </a:xfrm>
        </p:spPr>
        <p:txBody>
          <a:bodyPr/>
          <a:lstStyle/>
          <a:p>
            <a:pPr>
              <a:lnSpc>
                <a:spcPct val="80000"/>
              </a:lnSpc>
            </a:pPr>
            <a:r>
              <a:rPr lang="en-US" sz="1600" i="1"/>
              <a:t>This is just an example, what you see will depend on the person attached to the record.</a:t>
            </a:r>
          </a:p>
        </p:txBody>
      </p:sp>
      <p:sp>
        <p:nvSpPr>
          <p:cNvPr id="15373" name="WordArt 13"/>
          <p:cNvSpPr>
            <a:spLocks noChangeArrowheads="1" noChangeShapeType="1" noTextEdit="1"/>
          </p:cNvSpPr>
          <p:nvPr/>
        </p:nvSpPr>
        <p:spPr bwMode="auto">
          <a:xfrm>
            <a:off x="3352800" y="1228436"/>
            <a:ext cx="152400" cy="2698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a:ln w="9525">
                  <a:solidFill>
                    <a:srgbClr val="000000"/>
                  </a:solidFill>
                  <a:round/>
                  <a:headEnd/>
                  <a:tailEnd/>
                </a:ln>
                <a:solidFill>
                  <a:srgbClr val="CC0000"/>
                </a:solidFill>
                <a:latin typeface="Arial Black"/>
              </a:rPr>
              <a:t>1</a:t>
            </a:r>
          </a:p>
        </p:txBody>
      </p:sp>
      <p:sp>
        <p:nvSpPr>
          <p:cNvPr id="15374" name="WordArt 14"/>
          <p:cNvSpPr>
            <a:spLocks noChangeArrowheads="1" noChangeShapeType="1" noTextEdit="1"/>
          </p:cNvSpPr>
          <p:nvPr/>
        </p:nvSpPr>
        <p:spPr bwMode="auto">
          <a:xfrm>
            <a:off x="152400" y="2057400"/>
            <a:ext cx="76200" cy="1524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CC0000"/>
                </a:solidFill>
                <a:latin typeface="Arial Black"/>
              </a:rPr>
              <a:t>1</a:t>
            </a:r>
          </a:p>
        </p:txBody>
      </p:sp>
      <p:sp>
        <p:nvSpPr>
          <p:cNvPr id="15375" name="WordArt 15"/>
          <p:cNvSpPr>
            <a:spLocks noChangeArrowheads="1" noChangeShapeType="1" noTextEdit="1"/>
          </p:cNvSpPr>
          <p:nvPr/>
        </p:nvSpPr>
        <p:spPr bwMode="auto">
          <a:xfrm>
            <a:off x="76200" y="2286000"/>
            <a:ext cx="152400" cy="1524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CC0000"/>
                </a:solidFill>
                <a:latin typeface="Arial Black"/>
              </a:rPr>
              <a:t>2</a:t>
            </a:r>
          </a:p>
        </p:txBody>
      </p:sp>
      <p:sp>
        <p:nvSpPr>
          <p:cNvPr id="15377" name="WordArt 17"/>
          <p:cNvSpPr>
            <a:spLocks noChangeArrowheads="1" noChangeShapeType="1" noTextEdit="1"/>
          </p:cNvSpPr>
          <p:nvPr/>
        </p:nvSpPr>
        <p:spPr bwMode="auto">
          <a:xfrm>
            <a:off x="76200" y="2514600"/>
            <a:ext cx="152400" cy="1524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a:ln w="9525">
                  <a:solidFill>
                    <a:srgbClr val="000000"/>
                  </a:solidFill>
                  <a:round/>
                  <a:headEnd/>
                  <a:tailEnd/>
                </a:ln>
                <a:solidFill>
                  <a:srgbClr val="CC0000"/>
                </a:solidFill>
                <a:latin typeface="Arial Black"/>
              </a:rPr>
              <a:t>3</a:t>
            </a:r>
          </a:p>
        </p:txBody>
      </p:sp>
      <p:sp>
        <p:nvSpPr>
          <p:cNvPr id="15381" name="WordArt 21"/>
          <p:cNvSpPr>
            <a:spLocks noChangeArrowheads="1" noChangeShapeType="1" noTextEdit="1"/>
          </p:cNvSpPr>
          <p:nvPr/>
        </p:nvSpPr>
        <p:spPr bwMode="auto">
          <a:xfrm>
            <a:off x="1143000" y="3886200"/>
            <a:ext cx="152400" cy="2698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CC0000"/>
                </a:solidFill>
                <a:latin typeface="Arial Black"/>
              </a:rPr>
              <a:t>2</a:t>
            </a:r>
          </a:p>
        </p:txBody>
      </p:sp>
      <p:sp>
        <p:nvSpPr>
          <p:cNvPr id="15383" name="WordArt 23"/>
          <p:cNvSpPr>
            <a:spLocks noChangeArrowheads="1" noChangeShapeType="1" noTextEdit="1"/>
          </p:cNvSpPr>
          <p:nvPr/>
        </p:nvSpPr>
        <p:spPr bwMode="auto">
          <a:xfrm>
            <a:off x="6478715" y="4375370"/>
            <a:ext cx="152400" cy="2698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a:ln w="9525">
                  <a:solidFill>
                    <a:srgbClr val="000000"/>
                  </a:solidFill>
                  <a:round/>
                  <a:headEnd/>
                  <a:tailEnd/>
                </a:ln>
                <a:solidFill>
                  <a:srgbClr val="CC0000"/>
                </a:solidFill>
                <a:latin typeface="Arial Black"/>
              </a:rPr>
              <a:t>3</a:t>
            </a:r>
          </a:p>
        </p:txBody>
      </p:sp>
      <p:sp>
        <p:nvSpPr>
          <p:cNvPr id="2" name="Slide Number Placeholder 1"/>
          <p:cNvSpPr>
            <a:spLocks noGrp="1"/>
          </p:cNvSpPr>
          <p:nvPr>
            <p:ph type="sldNum" sz="quarter" idx="12"/>
          </p:nvPr>
        </p:nvSpPr>
        <p:spPr/>
        <p:txBody>
          <a:bodyPr/>
          <a:lstStyle/>
          <a:p>
            <a:fld id="{BA3F8BB7-F225-4294-8471-4F841DE2A6BB}"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u="sng"/>
              <a:t>Payroll</a:t>
            </a:r>
          </a:p>
        </p:txBody>
      </p:sp>
      <p:sp>
        <p:nvSpPr>
          <p:cNvPr id="19459" name="Rectangle 3"/>
          <p:cNvSpPr>
            <a:spLocks noGrp="1" noChangeArrowheads="1"/>
          </p:cNvSpPr>
          <p:nvPr>
            <p:ph type="body" idx="1"/>
          </p:nvPr>
        </p:nvSpPr>
        <p:spPr>
          <a:xfrm>
            <a:off x="6062188" y="1524000"/>
            <a:ext cx="2819400" cy="1173163"/>
          </a:xfrm>
        </p:spPr>
        <p:txBody>
          <a:bodyPr/>
          <a:lstStyle/>
          <a:p>
            <a:pPr>
              <a:lnSpc>
                <a:spcPct val="80000"/>
              </a:lnSpc>
            </a:pPr>
            <a:r>
              <a:rPr lang="en-US" sz="2000" dirty="0"/>
              <a:t>You can manage:</a:t>
            </a:r>
          </a:p>
          <a:p>
            <a:pPr lvl="1">
              <a:lnSpc>
                <a:spcPct val="80000"/>
              </a:lnSpc>
            </a:pPr>
            <a:r>
              <a:rPr lang="en-US" sz="1800" dirty="0"/>
              <a:t>Benefits </a:t>
            </a:r>
          </a:p>
          <a:p>
            <a:pPr lvl="1">
              <a:lnSpc>
                <a:spcPct val="80000"/>
              </a:lnSpc>
            </a:pPr>
            <a:r>
              <a:rPr lang="en-US" sz="1800" dirty="0"/>
              <a:t>Pay Schedules</a:t>
            </a:r>
          </a:p>
          <a:p>
            <a:pPr lvl="1">
              <a:lnSpc>
                <a:spcPct val="80000"/>
              </a:lnSpc>
            </a:pPr>
            <a:r>
              <a:rPr lang="en-US" sz="1800" dirty="0"/>
              <a:t>Payroll Plans</a:t>
            </a:r>
          </a:p>
          <a:p>
            <a:pPr>
              <a:lnSpc>
                <a:spcPct val="80000"/>
              </a:lnSpc>
            </a:pP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06" y="1368670"/>
            <a:ext cx="5583794" cy="18124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7794" y="3045070"/>
            <a:ext cx="5583794" cy="181244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465109"/>
            <a:ext cx="5583794" cy="2306748"/>
          </a:xfrm>
          <a:prstGeom prst="rect">
            <a:avLst/>
          </a:prstGeom>
        </p:spPr>
      </p:pic>
      <p:sp>
        <p:nvSpPr>
          <p:cNvPr id="5" name="Slide Number Placeholder 4"/>
          <p:cNvSpPr>
            <a:spLocks noGrp="1"/>
          </p:cNvSpPr>
          <p:nvPr>
            <p:ph type="sldNum" sz="quarter" idx="12"/>
          </p:nvPr>
        </p:nvSpPr>
        <p:spPr/>
        <p:txBody>
          <a:bodyPr/>
          <a:lstStyle/>
          <a:p>
            <a:fld id="{BA3F8BB7-F225-4294-8471-4F841DE2A6BB}"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338966"/>
            <a:ext cx="6705600" cy="3690233"/>
          </a:xfrm>
          <a:prstGeom prst="rect">
            <a:avLst/>
          </a:prstGeom>
        </p:spPr>
      </p:pic>
      <p:sp>
        <p:nvSpPr>
          <p:cNvPr id="859138" name="Rectangle 2"/>
          <p:cNvSpPr>
            <a:spLocks noGrp="1" noChangeArrowheads="1"/>
          </p:cNvSpPr>
          <p:nvPr>
            <p:ph type="title"/>
          </p:nvPr>
        </p:nvSpPr>
        <p:spPr/>
        <p:txBody>
          <a:bodyPr/>
          <a:lstStyle/>
          <a:p>
            <a:r>
              <a:rPr lang="en-US" u="sng" dirty="0"/>
              <a:t>Purchasing &amp; </a:t>
            </a:r>
            <a:r>
              <a:rPr lang="en-US" u="sng" dirty="0" smtClean="0"/>
              <a:t>AP</a:t>
            </a:r>
            <a:endParaRPr lang="en-US" u="sng" dirty="0"/>
          </a:p>
        </p:txBody>
      </p:sp>
      <p:sp>
        <p:nvSpPr>
          <p:cNvPr id="859139" name="Rectangle 3"/>
          <p:cNvSpPr>
            <a:spLocks noGrp="1" noChangeArrowheads="1"/>
          </p:cNvSpPr>
          <p:nvPr>
            <p:ph type="body" idx="1"/>
          </p:nvPr>
        </p:nvSpPr>
        <p:spPr>
          <a:xfrm>
            <a:off x="152400" y="5181600"/>
            <a:ext cx="8839200" cy="1536700"/>
          </a:xfrm>
        </p:spPr>
        <p:txBody>
          <a:bodyPr>
            <a:normAutofit lnSpcReduction="10000"/>
          </a:bodyPr>
          <a:lstStyle/>
          <a:p>
            <a:pPr>
              <a:lnSpc>
                <a:spcPct val="80000"/>
              </a:lnSpc>
            </a:pPr>
            <a:r>
              <a:rPr lang="en-US" sz="1800" dirty="0"/>
              <a:t>Requisitions can be requested, approved, and converted to Purchase Orders, all online</a:t>
            </a:r>
            <a:r>
              <a:rPr lang="en-US" sz="1800" dirty="0" smtClean="0"/>
              <a:t>.</a:t>
            </a:r>
          </a:p>
          <a:p>
            <a:pPr>
              <a:lnSpc>
                <a:spcPct val="80000"/>
              </a:lnSpc>
            </a:pPr>
            <a:r>
              <a:rPr lang="en-US" sz="1800" dirty="0" smtClean="0"/>
              <a:t>Line items can be split coded.</a:t>
            </a:r>
            <a:endParaRPr lang="en-US" sz="1800" dirty="0"/>
          </a:p>
          <a:p>
            <a:pPr>
              <a:lnSpc>
                <a:spcPct val="80000"/>
              </a:lnSpc>
            </a:pPr>
            <a:r>
              <a:rPr lang="en-US" sz="1800" dirty="0" smtClean="0"/>
              <a:t>Approval permissions </a:t>
            </a:r>
            <a:r>
              <a:rPr lang="en-US" sz="1800" dirty="0"/>
              <a:t>are used to “push” </a:t>
            </a:r>
            <a:r>
              <a:rPr lang="en-US" sz="1800"/>
              <a:t>requisitions </a:t>
            </a:r>
            <a:r>
              <a:rPr lang="en-US" sz="1800" smtClean="0"/>
              <a:t>through </a:t>
            </a:r>
            <a:r>
              <a:rPr lang="en-US" sz="1800" dirty="0"/>
              <a:t>a workflow and may be approved at one or many levels</a:t>
            </a:r>
            <a:r>
              <a:rPr lang="en-US" sz="1800" dirty="0" smtClean="0"/>
              <a:t>. All visible on the Signatures screen.</a:t>
            </a:r>
            <a:endParaRPr lang="en-US" sz="1800" dirty="0"/>
          </a:p>
          <a:p>
            <a:pPr>
              <a:lnSpc>
                <a:spcPct val="80000"/>
              </a:lnSpc>
            </a:pPr>
            <a:r>
              <a:rPr lang="en-US" sz="1800" dirty="0"/>
              <a:t>Account codes and vendors can be set to different levels for different user groups.</a:t>
            </a:r>
          </a:p>
        </p:txBody>
      </p:sp>
      <p:sp>
        <p:nvSpPr>
          <p:cNvPr id="3" name="Slide Number Placeholder 2"/>
          <p:cNvSpPr>
            <a:spLocks noGrp="1"/>
          </p:cNvSpPr>
          <p:nvPr>
            <p:ph type="sldNum" sz="quarter" idx="12"/>
          </p:nvPr>
        </p:nvSpPr>
        <p:spPr/>
        <p:txBody>
          <a:bodyPr/>
          <a:lstStyle/>
          <a:p>
            <a:fld id="{BA3F8BB7-F225-4294-8471-4F841DE2A6BB}"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260" y="1219200"/>
            <a:ext cx="5513540" cy="3116349"/>
          </a:xfrm>
          <a:prstGeom prst="rect">
            <a:avLst/>
          </a:prstGeom>
        </p:spPr>
      </p:pic>
      <p:sp>
        <p:nvSpPr>
          <p:cNvPr id="20482" name="Rectangle 2"/>
          <p:cNvSpPr>
            <a:spLocks noGrp="1" noChangeArrowheads="1"/>
          </p:cNvSpPr>
          <p:nvPr>
            <p:ph type="title"/>
          </p:nvPr>
        </p:nvSpPr>
        <p:spPr/>
        <p:txBody>
          <a:bodyPr/>
          <a:lstStyle/>
          <a:p>
            <a:r>
              <a:rPr lang="en-US" u="sng" dirty="0"/>
              <a:t>Purchasing &amp; </a:t>
            </a:r>
            <a:r>
              <a:rPr lang="en-US" u="sng" dirty="0" smtClean="0"/>
              <a:t>AP</a:t>
            </a:r>
            <a:endParaRPr lang="en-US" u="sng" dirty="0"/>
          </a:p>
        </p:txBody>
      </p:sp>
      <p:sp>
        <p:nvSpPr>
          <p:cNvPr id="20483" name="Rectangle 3"/>
          <p:cNvSpPr>
            <a:spLocks noGrp="1" noChangeArrowheads="1"/>
          </p:cNvSpPr>
          <p:nvPr>
            <p:ph type="body" idx="1"/>
          </p:nvPr>
        </p:nvSpPr>
        <p:spPr>
          <a:xfrm>
            <a:off x="336080" y="1456384"/>
            <a:ext cx="2864320" cy="2345034"/>
          </a:xfrm>
        </p:spPr>
        <p:txBody>
          <a:bodyPr>
            <a:normAutofit/>
          </a:bodyPr>
          <a:lstStyle/>
          <a:p>
            <a:pPr>
              <a:lnSpc>
                <a:spcPct val="80000"/>
              </a:lnSpc>
            </a:pPr>
            <a:r>
              <a:rPr lang="en-US" sz="1600" dirty="0"/>
              <a:t>Manage: </a:t>
            </a:r>
          </a:p>
          <a:p>
            <a:pPr lvl="1">
              <a:lnSpc>
                <a:spcPct val="80000"/>
              </a:lnSpc>
            </a:pPr>
            <a:r>
              <a:rPr lang="en-US" sz="1400" dirty="0" smtClean="0"/>
              <a:t>POs - including split coded line items </a:t>
            </a:r>
            <a:endParaRPr lang="en-US" sz="1400" dirty="0"/>
          </a:p>
          <a:p>
            <a:pPr lvl="1">
              <a:lnSpc>
                <a:spcPct val="80000"/>
              </a:lnSpc>
            </a:pPr>
            <a:r>
              <a:rPr lang="en-US" sz="1400" dirty="0" smtClean="0"/>
              <a:t>Bills - view the ledger and history directly from within the bill</a:t>
            </a:r>
            <a:endParaRPr lang="en-US" sz="1400" dirty="0"/>
          </a:p>
          <a:p>
            <a:pPr lvl="1">
              <a:lnSpc>
                <a:spcPct val="80000"/>
              </a:lnSpc>
            </a:pPr>
            <a:r>
              <a:rPr lang="en-US" sz="1400" dirty="0"/>
              <a:t>Credit Memos</a:t>
            </a:r>
          </a:p>
          <a:p>
            <a:pPr lvl="1">
              <a:lnSpc>
                <a:spcPct val="80000"/>
              </a:lnSpc>
            </a:pPr>
            <a:r>
              <a:rPr lang="en-US" sz="1400" dirty="0"/>
              <a:t>Payments </a:t>
            </a:r>
            <a:r>
              <a:rPr lang="en-US" sz="1400" dirty="0" smtClean="0"/>
              <a:t>- </a:t>
            </a:r>
            <a:r>
              <a:rPr lang="en-US" sz="1400" dirty="0"/>
              <a:t>both electronic and paper checks</a:t>
            </a:r>
          </a:p>
          <a:p>
            <a:pPr lvl="1">
              <a:lnSpc>
                <a:spcPct val="80000"/>
              </a:lnSpc>
            </a:pPr>
            <a:r>
              <a:rPr lang="en-US" sz="1400" dirty="0" smtClean="0"/>
              <a:t>Vendors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0" y="3801417"/>
            <a:ext cx="4007320" cy="267558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5147395"/>
            <a:ext cx="5665940" cy="1634405"/>
          </a:xfrm>
          <a:prstGeom prst="rect">
            <a:avLst/>
          </a:prstGeom>
        </p:spPr>
      </p:pic>
      <p:sp>
        <p:nvSpPr>
          <p:cNvPr id="4" name="Slide Number Placeholder 3"/>
          <p:cNvSpPr>
            <a:spLocks noGrp="1"/>
          </p:cNvSpPr>
          <p:nvPr>
            <p:ph type="sldNum" sz="quarter" idx="12"/>
          </p:nvPr>
        </p:nvSpPr>
        <p:spPr/>
        <p:txBody>
          <a:bodyPr/>
          <a:lstStyle/>
          <a:p>
            <a:fld id="{BA3F8BB7-F225-4294-8471-4F841DE2A6BB}"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57" y="3214973"/>
            <a:ext cx="6378043" cy="3442542"/>
          </a:xfrm>
          <a:prstGeom prst="rect">
            <a:avLst/>
          </a:prstGeom>
        </p:spPr>
      </p:pic>
      <p:sp>
        <p:nvSpPr>
          <p:cNvPr id="21506" name="Rectangle 2"/>
          <p:cNvSpPr>
            <a:spLocks noGrp="1" noChangeArrowheads="1"/>
          </p:cNvSpPr>
          <p:nvPr>
            <p:ph type="title"/>
          </p:nvPr>
        </p:nvSpPr>
        <p:spPr/>
        <p:txBody>
          <a:bodyPr/>
          <a:lstStyle/>
          <a:p>
            <a:r>
              <a:rPr lang="en-US" u="sng"/>
              <a:t>Banking &amp; Receipts</a:t>
            </a:r>
          </a:p>
        </p:txBody>
      </p:sp>
      <p:sp>
        <p:nvSpPr>
          <p:cNvPr id="21507" name="Rectangle 3"/>
          <p:cNvSpPr>
            <a:spLocks noGrp="1" noChangeArrowheads="1"/>
          </p:cNvSpPr>
          <p:nvPr>
            <p:ph type="body" idx="1"/>
          </p:nvPr>
        </p:nvSpPr>
        <p:spPr>
          <a:xfrm>
            <a:off x="6880758" y="1424212"/>
            <a:ext cx="2263242" cy="1790762"/>
          </a:xfrm>
        </p:spPr>
        <p:txBody>
          <a:bodyPr/>
          <a:lstStyle/>
          <a:p>
            <a:pPr>
              <a:lnSpc>
                <a:spcPct val="80000"/>
              </a:lnSpc>
            </a:pPr>
            <a:r>
              <a:rPr lang="en-US" sz="2800" dirty="0"/>
              <a:t>Manage multiple accounts in one location</a:t>
            </a:r>
          </a:p>
        </p:txBody>
      </p:sp>
      <p:sp>
        <p:nvSpPr>
          <p:cNvPr id="21515" name="Rectangle 11"/>
          <p:cNvSpPr>
            <a:spLocks noChangeArrowheads="1"/>
          </p:cNvSpPr>
          <p:nvPr/>
        </p:nvSpPr>
        <p:spPr bwMode="auto">
          <a:xfrm>
            <a:off x="7391400" y="5638800"/>
            <a:ext cx="1752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r>
              <a:rPr lang="en-US" sz="1600"/>
              <a:t>Print </a:t>
            </a:r>
          </a:p>
          <a:p>
            <a:pPr marL="342900" indent="-342900">
              <a:lnSpc>
                <a:spcPct val="80000"/>
              </a:lnSpc>
              <a:spcBef>
                <a:spcPct val="20000"/>
              </a:spcBef>
              <a:buFontTx/>
              <a:buChar char="•"/>
            </a:pPr>
            <a:r>
              <a:rPr lang="en-US" sz="1600"/>
              <a:t>View Ledger</a:t>
            </a:r>
          </a:p>
        </p:txBody>
      </p:sp>
      <p:sp>
        <p:nvSpPr>
          <p:cNvPr id="21527" name="Rectangle 23"/>
          <p:cNvSpPr>
            <a:spLocks noChangeArrowheads="1"/>
          </p:cNvSpPr>
          <p:nvPr/>
        </p:nvSpPr>
        <p:spPr bwMode="auto">
          <a:xfrm>
            <a:off x="5943600" y="5334000"/>
            <a:ext cx="304800" cy="304800"/>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8" name="Rectangle 24"/>
          <p:cNvSpPr>
            <a:spLocks noChangeArrowheads="1"/>
          </p:cNvSpPr>
          <p:nvPr/>
        </p:nvSpPr>
        <p:spPr bwMode="auto">
          <a:xfrm>
            <a:off x="6248400" y="6019800"/>
            <a:ext cx="304800" cy="304800"/>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5" name="Line 31"/>
          <p:cNvSpPr>
            <a:spLocks noChangeShapeType="1"/>
          </p:cNvSpPr>
          <p:nvPr/>
        </p:nvSpPr>
        <p:spPr bwMode="auto">
          <a:xfrm flipH="1" flipV="1">
            <a:off x="6248400" y="5562600"/>
            <a:ext cx="1219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Line 32"/>
          <p:cNvSpPr>
            <a:spLocks noChangeShapeType="1"/>
          </p:cNvSpPr>
          <p:nvPr/>
        </p:nvSpPr>
        <p:spPr bwMode="auto">
          <a:xfrm flipH="1">
            <a:off x="6553200" y="6019800"/>
            <a:ext cx="914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295400"/>
            <a:ext cx="6529266" cy="1823569"/>
          </a:xfrm>
          <a:prstGeom prst="rect">
            <a:avLst/>
          </a:prstGeom>
        </p:spPr>
      </p:pic>
      <p:sp>
        <p:nvSpPr>
          <p:cNvPr id="4" name="Slide Number Placeholder 3"/>
          <p:cNvSpPr>
            <a:spLocks noGrp="1"/>
          </p:cNvSpPr>
          <p:nvPr>
            <p:ph type="sldNum" sz="quarter" idx="12"/>
          </p:nvPr>
        </p:nvSpPr>
        <p:spPr/>
        <p:txBody>
          <a:bodyPr/>
          <a:lstStyle/>
          <a:p>
            <a:fld id="{BA3F8BB7-F225-4294-8471-4F841DE2A6BB}"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23" y="3334105"/>
            <a:ext cx="6990477" cy="2838095"/>
          </a:xfrm>
          <a:prstGeom prst="rect">
            <a:avLst/>
          </a:prstGeom>
        </p:spPr>
      </p:pic>
      <p:sp>
        <p:nvSpPr>
          <p:cNvPr id="228354" name="Rectangle 2"/>
          <p:cNvSpPr>
            <a:spLocks noGrp="1" noChangeArrowheads="1"/>
          </p:cNvSpPr>
          <p:nvPr>
            <p:ph type="title"/>
          </p:nvPr>
        </p:nvSpPr>
        <p:spPr/>
        <p:txBody>
          <a:bodyPr/>
          <a:lstStyle/>
          <a:p>
            <a:r>
              <a:rPr lang="en-US" u="sng"/>
              <a:t>Banking &amp; Receipts</a:t>
            </a:r>
          </a:p>
        </p:txBody>
      </p:sp>
      <p:sp>
        <p:nvSpPr>
          <p:cNvPr id="228355" name="Rectangle 3"/>
          <p:cNvSpPr>
            <a:spLocks noGrp="1" noChangeArrowheads="1"/>
          </p:cNvSpPr>
          <p:nvPr>
            <p:ph type="body" idx="1"/>
          </p:nvPr>
        </p:nvSpPr>
        <p:spPr>
          <a:xfrm>
            <a:off x="1066800" y="1600200"/>
            <a:ext cx="7010400" cy="1295400"/>
          </a:xfrm>
        </p:spPr>
        <p:txBody>
          <a:bodyPr/>
          <a:lstStyle/>
          <a:p>
            <a:pPr>
              <a:lnSpc>
                <a:spcPct val="90000"/>
              </a:lnSpc>
            </a:pPr>
            <a:r>
              <a:rPr lang="en-US" sz="2400"/>
              <a:t>Manage all your banking transactions</a:t>
            </a:r>
          </a:p>
          <a:p>
            <a:pPr>
              <a:lnSpc>
                <a:spcPct val="90000"/>
              </a:lnSpc>
            </a:pPr>
            <a:r>
              <a:rPr lang="en-US" sz="2400"/>
              <a:t>Easily void and reissue checks</a:t>
            </a:r>
          </a:p>
          <a:p>
            <a:pPr>
              <a:lnSpc>
                <a:spcPct val="90000"/>
              </a:lnSpc>
            </a:pPr>
            <a:r>
              <a:rPr lang="en-US" sz="2400"/>
              <a:t>View a visual running balance of cash on hand</a:t>
            </a:r>
          </a:p>
        </p:txBody>
      </p:sp>
      <p:sp>
        <p:nvSpPr>
          <p:cNvPr id="228360" name="Rectangle 8"/>
          <p:cNvSpPr>
            <a:spLocks noChangeArrowheads="1"/>
          </p:cNvSpPr>
          <p:nvPr/>
        </p:nvSpPr>
        <p:spPr bwMode="auto">
          <a:xfrm>
            <a:off x="5867400" y="3568352"/>
            <a:ext cx="2209800" cy="470248"/>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BA3F8BB7-F225-4294-8471-4F841DE2A6BB}"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u="sng"/>
              <a:t>Banking &amp; Receipts</a:t>
            </a:r>
          </a:p>
        </p:txBody>
      </p:sp>
      <p:sp>
        <p:nvSpPr>
          <p:cNvPr id="229379" name="Rectangle 3"/>
          <p:cNvSpPr>
            <a:spLocks noGrp="1" noChangeArrowheads="1"/>
          </p:cNvSpPr>
          <p:nvPr>
            <p:ph type="body" idx="1"/>
          </p:nvPr>
        </p:nvSpPr>
        <p:spPr>
          <a:xfrm>
            <a:off x="4648200" y="4953000"/>
            <a:ext cx="4267200" cy="1676400"/>
          </a:xfrm>
        </p:spPr>
        <p:txBody>
          <a:bodyPr/>
          <a:lstStyle/>
          <a:p>
            <a:r>
              <a:rPr lang="en-US" sz="2800"/>
              <a:t>Easy Reconciliation, simply check the boxes and click Save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96" y="1476540"/>
            <a:ext cx="3320143" cy="14785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371600"/>
            <a:ext cx="4267200" cy="341376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774" y="3352800"/>
            <a:ext cx="4267200" cy="3389376"/>
          </a:xfrm>
          <a:prstGeom prst="rect">
            <a:avLst/>
          </a:prstGeom>
        </p:spPr>
      </p:pic>
      <p:sp>
        <p:nvSpPr>
          <p:cNvPr id="5" name="Slide Number Placeholder 4"/>
          <p:cNvSpPr>
            <a:spLocks noGrp="1"/>
          </p:cNvSpPr>
          <p:nvPr>
            <p:ph type="sldNum" sz="quarter" idx="12"/>
          </p:nvPr>
        </p:nvSpPr>
        <p:spPr/>
        <p:txBody>
          <a:bodyPr/>
          <a:lstStyle/>
          <a:p>
            <a:fld id="{BA3F8BB7-F225-4294-8471-4F841DE2A6BB}"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685800"/>
            <a:ext cx="8229600" cy="5943600"/>
          </a:xfrm>
        </p:spPr>
        <p:txBody>
          <a:bodyPr/>
          <a:lstStyle/>
          <a:p>
            <a:pPr algn="ctr">
              <a:lnSpc>
                <a:spcPct val="80000"/>
              </a:lnSpc>
              <a:buFontTx/>
              <a:buNone/>
            </a:pPr>
            <a:r>
              <a:rPr lang="en-US" sz="2000"/>
              <a:t>    Feel free to call and speak with one of our </a:t>
            </a:r>
          </a:p>
          <a:p>
            <a:pPr algn="ctr">
              <a:lnSpc>
                <a:spcPct val="80000"/>
              </a:lnSpc>
              <a:buFontTx/>
              <a:buNone/>
            </a:pPr>
            <a:r>
              <a:rPr lang="en-US" sz="2000"/>
              <a:t>WebSmart Finance professionals and let them </a:t>
            </a:r>
          </a:p>
          <a:p>
            <a:pPr algn="ctr">
              <a:lnSpc>
                <a:spcPct val="80000"/>
              </a:lnSpc>
              <a:buFontTx/>
              <a:buNone/>
            </a:pPr>
            <a:r>
              <a:rPr lang="en-US" sz="2000"/>
              <a:t>answer all of your questions</a:t>
            </a:r>
          </a:p>
          <a:p>
            <a:pPr algn="ctr">
              <a:lnSpc>
                <a:spcPct val="80000"/>
              </a:lnSpc>
              <a:buFontTx/>
              <a:buNone/>
            </a:pPr>
            <a:endParaRPr lang="en-US" sz="2000"/>
          </a:p>
          <a:p>
            <a:pPr algn="ctr">
              <a:lnSpc>
                <a:spcPct val="80000"/>
              </a:lnSpc>
              <a:buFontTx/>
              <a:buNone/>
            </a:pPr>
            <a:r>
              <a:rPr lang="en-US" sz="2000"/>
              <a:t>Toll Free (866) 759-1902</a:t>
            </a:r>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r>
              <a:rPr lang="en-US" sz="2000"/>
              <a:t>Or email us for more information</a:t>
            </a:r>
          </a:p>
          <a:p>
            <a:pPr algn="ctr">
              <a:lnSpc>
                <a:spcPct val="80000"/>
              </a:lnSpc>
              <a:buFontTx/>
              <a:buNone/>
            </a:pPr>
            <a:endParaRPr lang="en-US" sz="2000"/>
          </a:p>
          <a:p>
            <a:pPr algn="ctr">
              <a:lnSpc>
                <a:spcPct val="80000"/>
              </a:lnSpc>
              <a:buFontTx/>
              <a:buNone/>
            </a:pPr>
            <a:r>
              <a:rPr lang="en-US" sz="2000"/>
              <a:t>info@jr3online.com</a:t>
            </a:r>
          </a:p>
        </p:txBody>
      </p:sp>
      <p:pic>
        <p:nvPicPr>
          <p:cNvPr id="44036" name="Picture 4" descr="WEBSMART_LOGO_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514600"/>
            <a:ext cx="2900363" cy="22844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A3F8BB7-F225-4294-8471-4F841DE2A6BB}" type="slidenum">
              <a:rPr lang="en-US" smtClean="0"/>
              <a:pPr/>
              <a:t>19</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EBSMART_LOGO_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2638" y="1143000"/>
            <a:ext cx="2900362" cy="2284413"/>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a:xfrm>
            <a:off x="304800" y="274638"/>
            <a:ext cx="8229600" cy="1143000"/>
          </a:xfrm>
        </p:spPr>
        <p:txBody>
          <a:bodyPr/>
          <a:lstStyle/>
          <a:p>
            <a:r>
              <a:rPr lang="en-US" u="sng"/>
              <a:t>WebSmart by JR3</a:t>
            </a:r>
          </a:p>
        </p:txBody>
      </p:sp>
      <p:sp>
        <p:nvSpPr>
          <p:cNvPr id="3075" name="Rectangle 3"/>
          <p:cNvSpPr>
            <a:spLocks noGrp="1" noChangeArrowheads="1"/>
          </p:cNvSpPr>
          <p:nvPr>
            <p:ph type="body" idx="1"/>
          </p:nvPr>
        </p:nvSpPr>
        <p:spPr>
          <a:xfrm>
            <a:off x="381000" y="1874838"/>
            <a:ext cx="8229600" cy="4525962"/>
          </a:xfrm>
        </p:spPr>
        <p:txBody>
          <a:bodyPr/>
          <a:lstStyle/>
          <a:p>
            <a:pPr>
              <a:lnSpc>
                <a:spcPct val="80000"/>
              </a:lnSpc>
            </a:pPr>
            <a:r>
              <a:rPr lang="en-US" sz="2800"/>
              <a:t>This easy to use software is:</a:t>
            </a:r>
          </a:p>
          <a:p>
            <a:pPr lvl="1">
              <a:lnSpc>
                <a:spcPct val="80000"/>
              </a:lnSpc>
            </a:pPr>
            <a:r>
              <a:rPr lang="en-US" sz="2400"/>
              <a:t>Secure</a:t>
            </a:r>
          </a:p>
          <a:p>
            <a:pPr lvl="1">
              <a:lnSpc>
                <a:spcPct val="80000"/>
              </a:lnSpc>
            </a:pPr>
            <a:r>
              <a:rPr lang="en-US" sz="2400"/>
              <a:t>Flexible</a:t>
            </a:r>
          </a:p>
          <a:p>
            <a:pPr lvl="1">
              <a:lnSpc>
                <a:spcPct val="80000"/>
              </a:lnSpc>
            </a:pPr>
            <a:r>
              <a:rPr lang="en-US" sz="2400"/>
              <a:t>Multi-year online access at your fingertips</a:t>
            </a:r>
          </a:p>
          <a:p>
            <a:pPr lvl="1">
              <a:lnSpc>
                <a:spcPct val="80000"/>
              </a:lnSpc>
            </a:pPr>
            <a:r>
              <a:rPr lang="en-US" sz="2400"/>
              <a:t>Web browser based and can operate on one laptop or multiple servers – </a:t>
            </a:r>
            <a:r>
              <a:rPr lang="en-US" sz="2400" u="sng"/>
              <a:t>NO software installation required</a:t>
            </a:r>
          </a:p>
          <a:p>
            <a:pPr lvl="1">
              <a:lnSpc>
                <a:spcPct val="80000"/>
              </a:lnSpc>
            </a:pPr>
            <a:r>
              <a:rPr lang="en-US" sz="2400"/>
              <a:t>Scalable to fit the needs and requirements of any sized Texas school </a:t>
            </a:r>
          </a:p>
          <a:p>
            <a:pPr lvl="1">
              <a:lnSpc>
                <a:spcPct val="80000"/>
              </a:lnSpc>
            </a:pPr>
            <a:r>
              <a:rPr lang="en-US" sz="2400">
                <a:solidFill>
                  <a:srgbClr val="CC0000"/>
                </a:solidFill>
              </a:rPr>
              <a:t>An integrated package providing </a:t>
            </a:r>
            <a:r>
              <a:rPr lang="en-US" sz="2400" u="sng">
                <a:solidFill>
                  <a:srgbClr val="CC0000"/>
                </a:solidFill>
              </a:rPr>
              <a:t>seamless</a:t>
            </a:r>
            <a:r>
              <a:rPr lang="en-US" sz="2400">
                <a:solidFill>
                  <a:srgbClr val="CC0000"/>
                </a:solidFill>
              </a:rPr>
              <a:t> access to Finance, Student Services, and </a:t>
            </a:r>
            <a:r>
              <a:rPr lang="en-US" sz="2400" b="1">
                <a:solidFill>
                  <a:srgbClr val="CC0000"/>
                </a:solidFill>
              </a:rPr>
              <a:t>PEIMS</a:t>
            </a:r>
          </a:p>
          <a:p>
            <a:pPr lvl="1">
              <a:lnSpc>
                <a:spcPct val="80000"/>
              </a:lnSpc>
            </a:pPr>
            <a:r>
              <a:rPr lang="en-US" sz="2400"/>
              <a:t>Compatible with multiple data bases from MYSQL to Oracle</a:t>
            </a:r>
          </a:p>
        </p:txBody>
      </p:sp>
      <p:sp>
        <p:nvSpPr>
          <p:cNvPr id="2" name="Slide Number Placeholder 1"/>
          <p:cNvSpPr>
            <a:spLocks noGrp="1"/>
          </p:cNvSpPr>
          <p:nvPr>
            <p:ph type="sldNum" sz="quarter" idx="12"/>
          </p:nvPr>
        </p:nvSpPr>
        <p:spPr/>
        <p:txBody>
          <a:bodyPr/>
          <a:lstStyle/>
          <a:p>
            <a:fld id="{BA3F8BB7-F225-4294-8471-4F841DE2A6BB}"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8000"/>
    </mc:Choice>
    <mc:Fallback xmlns="">
      <p:transition advTm="8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u="sng"/>
              <a:t>Students</a:t>
            </a:r>
          </a:p>
        </p:txBody>
      </p:sp>
      <p:sp>
        <p:nvSpPr>
          <p:cNvPr id="10243" name="Rectangle 3"/>
          <p:cNvSpPr>
            <a:spLocks noGrp="1" noChangeArrowheads="1"/>
          </p:cNvSpPr>
          <p:nvPr>
            <p:ph type="body" idx="1"/>
          </p:nvPr>
        </p:nvSpPr>
        <p:spPr>
          <a:xfrm>
            <a:off x="5943600" y="1219200"/>
            <a:ext cx="3276600" cy="3124200"/>
          </a:xfrm>
        </p:spPr>
        <p:txBody>
          <a:bodyPr/>
          <a:lstStyle/>
          <a:p>
            <a:pPr>
              <a:lnSpc>
                <a:spcPct val="80000"/>
              </a:lnSpc>
            </a:pPr>
            <a:r>
              <a:rPr lang="en-US" sz="1600"/>
              <a:t>Teacher Grade Book </a:t>
            </a:r>
          </a:p>
          <a:p>
            <a:pPr>
              <a:lnSpc>
                <a:spcPct val="80000"/>
              </a:lnSpc>
            </a:pPr>
            <a:r>
              <a:rPr lang="en-US" sz="1600"/>
              <a:t>Student Demographics </a:t>
            </a:r>
          </a:p>
          <a:p>
            <a:pPr>
              <a:lnSpc>
                <a:spcPct val="80000"/>
              </a:lnSpc>
            </a:pPr>
            <a:r>
              <a:rPr lang="en-US" sz="1600"/>
              <a:t>Student Attendance </a:t>
            </a:r>
          </a:p>
          <a:p>
            <a:pPr>
              <a:lnSpc>
                <a:spcPct val="80000"/>
              </a:lnSpc>
            </a:pPr>
            <a:r>
              <a:rPr lang="en-US" sz="1600"/>
              <a:t>Grade Reporting </a:t>
            </a:r>
          </a:p>
          <a:p>
            <a:pPr>
              <a:lnSpc>
                <a:spcPct val="80000"/>
              </a:lnSpc>
            </a:pPr>
            <a:r>
              <a:rPr lang="en-US" sz="1600"/>
              <a:t>Student Permanent Record Transcripts </a:t>
            </a:r>
          </a:p>
          <a:p>
            <a:pPr>
              <a:lnSpc>
                <a:spcPct val="80000"/>
              </a:lnSpc>
            </a:pPr>
            <a:r>
              <a:rPr lang="en-US" sz="1600"/>
              <a:t>Individual Student Discipline Reports </a:t>
            </a:r>
          </a:p>
          <a:p>
            <a:pPr>
              <a:lnSpc>
                <a:spcPct val="80000"/>
              </a:lnSpc>
            </a:pPr>
            <a:r>
              <a:rPr lang="en-US" sz="1600"/>
              <a:t>Student Health Records </a:t>
            </a:r>
          </a:p>
          <a:p>
            <a:pPr>
              <a:lnSpc>
                <a:spcPct val="80000"/>
              </a:lnSpc>
            </a:pPr>
            <a:r>
              <a:rPr lang="en-US" sz="1600"/>
              <a:t>Special Education </a:t>
            </a:r>
          </a:p>
          <a:p>
            <a:pPr>
              <a:lnSpc>
                <a:spcPct val="80000"/>
              </a:lnSpc>
            </a:pPr>
            <a:r>
              <a:rPr lang="en-US" sz="1600"/>
              <a:t>Scheduling </a:t>
            </a:r>
          </a:p>
          <a:p>
            <a:pPr>
              <a:lnSpc>
                <a:spcPct val="80000"/>
              </a:lnSpc>
            </a:pPr>
            <a:r>
              <a:rPr lang="en-US" sz="1600"/>
              <a:t>PEIMS </a:t>
            </a:r>
          </a:p>
          <a:p>
            <a:pPr>
              <a:lnSpc>
                <a:spcPct val="80000"/>
              </a:lnSpc>
            </a:pPr>
            <a:r>
              <a:rPr lang="en-US" sz="1600"/>
              <a:t>Parent Portal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781" y="4696130"/>
            <a:ext cx="1447619" cy="7142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981" y="4715095"/>
            <a:ext cx="1447619" cy="71428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181" y="4715095"/>
            <a:ext cx="1447619" cy="176190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381" y="4696130"/>
            <a:ext cx="1447619" cy="113333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762" y="4710416"/>
            <a:ext cx="1447619" cy="92381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962" y="4696130"/>
            <a:ext cx="1447619" cy="113333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1" y="1524000"/>
            <a:ext cx="5715000" cy="2379945"/>
          </a:xfrm>
          <a:prstGeom prst="rect">
            <a:avLst/>
          </a:prstGeom>
        </p:spPr>
      </p:pic>
      <p:sp>
        <p:nvSpPr>
          <p:cNvPr id="2" name="Slide Number Placeholder 1"/>
          <p:cNvSpPr>
            <a:spLocks noGrp="1"/>
          </p:cNvSpPr>
          <p:nvPr>
            <p:ph type="sldNum" sz="quarter" idx="12"/>
          </p:nvPr>
        </p:nvSpPr>
        <p:spPr/>
        <p:txBody>
          <a:bodyPr/>
          <a:lstStyle/>
          <a:p>
            <a:fld id="{BA3F8BB7-F225-4294-8471-4F841DE2A6BB}"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u="sng"/>
              <a:t>Student Reports</a:t>
            </a:r>
          </a:p>
        </p:txBody>
      </p:sp>
      <p:sp>
        <p:nvSpPr>
          <p:cNvPr id="13317" name="Rectangle 5"/>
          <p:cNvSpPr>
            <a:spLocks noChangeArrowheads="1"/>
          </p:cNvSpPr>
          <p:nvPr/>
        </p:nvSpPr>
        <p:spPr bwMode="auto">
          <a:xfrm>
            <a:off x="838200" y="5257800"/>
            <a:ext cx="7620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dirty="0"/>
              <a:t>WebSmart provides numerous reports that are </a:t>
            </a:r>
            <a:r>
              <a:rPr lang="en-US" i="1" dirty="0"/>
              <a:t>customizable</a:t>
            </a:r>
            <a:r>
              <a:rPr lang="en-US" dirty="0"/>
              <a:t> to meet </a:t>
            </a:r>
            <a:r>
              <a:rPr lang="en-US" i="1" dirty="0"/>
              <a:t>your</a:t>
            </a:r>
            <a:r>
              <a:rPr lang="en-US" dirty="0"/>
              <a:t> </a:t>
            </a:r>
            <a:r>
              <a:rPr lang="en-US" dirty="0" smtClean="0"/>
              <a:t>Student Services needs</a:t>
            </a:r>
            <a:endParaRPr lang="en-US" dirty="0"/>
          </a:p>
          <a:p>
            <a:pPr marL="342900" indent="-342900">
              <a:spcBef>
                <a:spcPct val="20000"/>
              </a:spcBef>
              <a:buFontTx/>
              <a:buChar char="•"/>
            </a:pPr>
            <a:r>
              <a:rPr lang="en-US" dirty="0"/>
              <a:t>Reports are grouped into categories for ease in finding reports and delegating security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285" y="1752600"/>
            <a:ext cx="6571429" cy="2942857"/>
          </a:xfrm>
          <a:prstGeom prst="rect">
            <a:avLst/>
          </a:prstGeom>
        </p:spPr>
      </p:pic>
      <p:sp>
        <p:nvSpPr>
          <p:cNvPr id="3" name="Slide Number Placeholder 2"/>
          <p:cNvSpPr>
            <a:spLocks noGrp="1"/>
          </p:cNvSpPr>
          <p:nvPr>
            <p:ph type="sldNum" sz="quarter" idx="12"/>
          </p:nvPr>
        </p:nvSpPr>
        <p:spPr/>
        <p:txBody>
          <a:bodyPr/>
          <a:lstStyle/>
          <a:p>
            <a:fld id="{BA3F8BB7-F225-4294-8471-4F841DE2A6BB}"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85800"/>
            <a:ext cx="1596620" cy="22000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07" y="2838165"/>
            <a:ext cx="4478593" cy="335750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295400"/>
            <a:ext cx="5638800" cy="219731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562" y="2215499"/>
            <a:ext cx="4667038" cy="340844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4400389"/>
            <a:ext cx="4933829" cy="1795277"/>
          </a:xfrm>
          <a:prstGeom prst="rect">
            <a:avLst/>
          </a:prstGeom>
        </p:spPr>
      </p:pic>
      <p:sp>
        <p:nvSpPr>
          <p:cNvPr id="16386" name="Rectangle 2"/>
          <p:cNvSpPr>
            <a:spLocks noGrp="1" noChangeArrowheads="1"/>
          </p:cNvSpPr>
          <p:nvPr>
            <p:ph type="title"/>
          </p:nvPr>
        </p:nvSpPr>
        <p:spPr>
          <a:xfrm>
            <a:off x="2590800" y="228600"/>
            <a:ext cx="6400800" cy="1143000"/>
          </a:xfrm>
        </p:spPr>
        <p:txBody>
          <a:bodyPr/>
          <a:lstStyle/>
          <a:p>
            <a:r>
              <a:rPr lang="en-US" u="sng"/>
              <a:t>Student - </a:t>
            </a:r>
            <a:r>
              <a:rPr lang="en-US" i="1" u="sng"/>
              <a:t>Example</a:t>
            </a:r>
          </a:p>
        </p:txBody>
      </p:sp>
      <p:sp>
        <p:nvSpPr>
          <p:cNvPr id="16388" name="Rectangle 4"/>
          <p:cNvSpPr>
            <a:spLocks noChangeArrowheads="1"/>
          </p:cNvSpPr>
          <p:nvPr/>
        </p:nvSpPr>
        <p:spPr bwMode="auto">
          <a:xfrm>
            <a:off x="304800" y="6294438"/>
            <a:ext cx="86868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r>
              <a:rPr lang="en-US" sz="1600" i="1"/>
              <a:t>This is just an example, what you see will depend on the student attached to the record.</a:t>
            </a:r>
          </a:p>
        </p:txBody>
      </p:sp>
      <p:sp>
        <p:nvSpPr>
          <p:cNvPr id="16394" name="WordArt 10"/>
          <p:cNvSpPr>
            <a:spLocks noChangeArrowheads="1" noChangeShapeType="1" noTextEdit="1"/>
          </p:cNvSpPr>
          <p:nvPr/>
        </p:nvSpPr>
        <p:spPr bwMode="auto">
          <a:xfrm>
            <a:off x="1714607" y="1543050"/>
            <a:ext cx="152400" cy="2698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a:ln w="9525">
                  <a:solidFill>
                    <a:srgbClr val="000000"/>
                  </a:solidFill>
                  <a:round/>
                  <a:headEnd/>
                  <a:tailEnd/>
                </a:ln>
                <a:solidFill>
                  <a:srgbClr val="CC0000"/>
                </a:solidFill>
                <a:latin typeface="Arial Black"/>
              </a:rPr>
              <a:t>1</a:t>
            </a:r>
          </a:p>
        </p:txBody>
      </p:sp>
      <p:sp>
        <p:nvSpPr>
          <p:cNvPr id="16395" name="WordArt 11"/>
          <p:cNvSpPr>
            <a:spLocks noChangeArrowheads="1" noChangeShapeType="1" noTextEdit="1"/>
          </p:cNvSpPr>
          <p:nvPr/>
        </p:nvSpPr>
        <p:spPr bwMode="auto">
          <a:xfrm>
            <a:off x="152400" y="1449388"/>
            <a:ext cx="76200" cy="150812"/>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CC0000"/>
                </a:solidFill>
                <a:latin typeface="Arial Black"/>
              </a:rPr>
              <a:t>1</a:t>
            </a:r>
          </a:p>
        </p:txBody>
      </p:sp>
      <p:sp>
        <p:nvSpPr>
          <p:cNvPr id="16396" name="WordArt 12"/>
          <p:cNvSpPr>
            <a:spLocks noChangeArrowheads="1" noChangeShapeType="1" noTextEdit="1"/>
          </p:cNvSpPr>
          <p:nvPr/>
        </p:nvSpPr>
        <p:spPr bwMode="auto">
          <a:xfrm>
            <a:off x="152400" y="1677988"/>
            <a:ext cx="76200" cy="150812"/>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CC0000"/>
                </a:solidFill>
                <a:latin typeface="Arial Black"/>
              </a:rPr>
              <a:t>2</a:t>
            </a:r>
          </a:p>
        </p:txBody>
      </p:sp>
      <p:sp>
        <p:nvSpPr>
          <p:cNvPr id="16397" name="WordArt 13"/>
          <p:cNvSpPr>
            <a:spLocks noChangeArrowheads="1" noChangeShapeType="1" noTextEdit="1"/>
          </p:cNvSpPr>
          <p:nvPr/>
        </p:nvSpPr>
        <p:spPr bwMode="auto">
          <a:xfrm>
            <a:off x="152400" y="1982788"/>
            <a:ext cx="76200" cy="150812"/>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CC0000"/>
                </a:solidFill>
                <a:latin typeface="Arial Black"/>
              </a:rPr>
              <a:t>3</a:t>
            </a:r>
          </a:p>
        </p:txBody>
      </p:sp>
      <p:sp>
        <p:nvSpPr>
          <p:cNvPr id="16398" name="WordArt 14"/>
          <p:cNvSpPr>
            <a:spLocks noChangeArrowheads="1" noChangeShapeType="1" noTextEdit="1"/>
          </p:cNvSpPr>
          <p:nvPr/>
        </p:nvSpPr>
        <p:spPr bwMode="auto">
          <a:xfrm>
            <a:off x="152400" y="2209800"/>
            <a:ext cx="76200" cy="1524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CC0000"/>
                </a:solidFill>
                <a:latin typeface="Arial Black"/>
              </a:rPr>
              <a:t>4</a:t>
            </a:r>
          </a:p>
        </p:txBody>
      </p:sp>
      <p:sp>
        <p:nvSpPr>
          <p:cNvPr id="16399" name="WordArt 15"/>
          <p:cNvSpPr>
            <a:spLocks noChangeArrowheads="1" noChangeShapeType="1" noTextEdit="1"/>
          </p:cNvSpPr>
          <p:nvPr/>
        </p:nvSpPr>
        <p:spPr bwMode="auto">
          <a:xfrm>
            <a:off x="4675239" y="4516915"/>
            <a:ext cx="152400" cy="2698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a:ln w="9525">
                  <a:solidFill>
                    <a:srgbClr val="000000"/>
                  </a:solidFill>
                  <a:round/>
                  <a:headEnd/>
                  <a:tailEnd/>
                </a:ln>
                <a:solidFill>
                  <a:srgbClr val="CC0000"/>
                </a:solidFill>
                <a:latin typeface="Arial Black"/>
              </a:rPr>
              <a:t>2</a:t>
            </a:r>
          </a:p>
        </p:txBody>
      </p:sp>
      <p:sp>
        <p:nvSpPr>
          <p:cNvPr id="16400" name="WordArt 16"/>
          <p:cNvSpPr>
            <a:spLocks noChangeArrowheads="1" noChangeShapeType="1" noTextEdit="1"/>
          </p:cNvSpPr>
          <p:nvPr/>
        </p:nvSpPr>
        <p:spPr bwMode="auto">
          <a:xfrm>
            <a:off x="1295400" y="3276600"/>
            <a:ext cx="152400" cy="2698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CC0000"/>
                </a:solidFill>
                <a:latin typeface="Arial Black"/>
              </a:rPr>
              <a:t>3</a:t>
            </a:r>
          </a:p>
        </p:txBody>
      </p:sp>
      <p:sp>
        <p:nvSpPr>
          <p:cNvPr id="16401" name="WordArt 17"/>
          <p:cNvSpPr>
            <a:spLocks noChangeArrowheads="1" noChangeShapeType="1" noTextEdit="1"/>
          </p:cNvSpPr>
          <p:nvPr/>
        </p:nvSpPr>
        <p:spPr bwMode="auto">
          <a:xfrm>
            <a:off x="5715000" y="2438400"/>
            <a:ext cx="152400" cy="2698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a:ln w="9525">
                  <a:solidFill>
                    <a:srgbClr val="000000"/>
                  </a:solidFill>
                  <a:round/>
                  <a:headEnd/>
                  <a:tailEnd/>
                </a:ln>
                <a:solidFill>
                  <a:srgbClr val="CC0000"/>
                </a:solidFill>
                <a:latin typeface="Arial Black"/>
              </a:rPr>
              <a:t>4</a:t>
            </a:r>
          </a:p>
        </p:txBody>
      </p:sp>
      <p:sp>
        <p:nvSpPr>
          <p:cNvPr id="4" name="Slide Number Placeholder 3"/>
          <p:cNvSpPr>
            <a:spLocks noGrp="1"/>
          </p:cNvSpPr>
          <p:nvPr>
            <p:ph type="sldNum" sz="quarter" idx="12"/>
          </p:nvPr>
        </p:nvSpPr>
        <p:spPr/>
        <p:txBody>
          <a:bodyPr/>
          <a:lstStyle/>
          <a:p>
            <a:fld id="{BA3F8BB7-F225-4294-8471-4F841DE2A6BB}"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u="sng"/>
              <a:t>TREx Files</a:t>
            </a:r>
          </a:p>
        </p:txBody>
      </p:sp>
      <p:sp>
        <p:nvSpPr>
          <p:cNvPr id="45062" name="Rectangle 6"/>
          <p:cNvSpPr>
            <a:spLocks noGrp="1" noChangeArrowheads="1"/>
          </p:cNvSpPr>
          <p:nvPr>
            <p:ph type="body" sz="half" idx="2"/>
          </p:nvPr>
        </p:nvSpPr>
        <p:spPr>
          <a:xfrm>
            <a:off x="6172200" y="2133600"/>
            <a:ext cx="2743200" cy="3581400"/>
          </a:xfrm>
        </p:spPr>
        <p:txBody>
          <a:bodyPr/>
          <a:lstStyle/>
          <a:p>
            <a:pPr>
              <a:lnSpc>
                <a:spcPct val="90000"/>
              </a:lnSpc>
            </a:pPr>
            <a:r>
              <a:rPr lang="en-US" sz="2000"/>
              <a:t>To run a TREx File simply click on the view icon for the student </a:t>
            </a:r>
          </a:p>
          <a:p>
            <a:pPr>
              <a:lnSpc>
                <a:spcPct val="90000"/>
              </a:lnSpc>
            </a:pPr>
            <a:endParaRPr lang="en-US" sz="2000"/>
          </a:p>
          <a:p>
            <a:pPr>
              <a:lnSpc>
                <a:spcPct val="90000"/>
              </a:lnSpc>
            </a:pPr>
            <a:r>
              <a:rPr lang="en-US" sz="2000"/>
              <a:t>Select TREx XML from the Report / Extract menu</a:t>
            </a:r>
          </a:p>
          <a:p>
            <a:pPr>
              <a:lnSpc>
                <a:spcPct val="90000"/>
              </a:lnSpc>
            </a:pPr>
            <a:endParaRPr lang="en-US" sz="2000"/>
          </a:p>
          <a:p>
            <a:pPr>
              <a:lnSpc>
                <a:spcPct val="90000"/>
              </a:lnSpc>
            </a:pPr>
            <a:r>
              <a:rPr lang="en-US" sz="2000"/>
              <a:t>Submit Report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9" y="3047998"/>
            <a:ext cx="171428" cy="160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1371600"/>
            <a:ext cx="6019799" cy="5173143"/>
          </a:xfrm>
          <a:prstGeom prst="rect">
            <a:avLst/>
          </a:prstGeom>
        </p:spPr>
      </p:pic>
      <p:sp>
        <p:nvSpPr>
          <p:cNvPr id="4" name="Slide Number Placeholder 3"/>
          <p:cNvSpPr>
            <a:spLocks noGrp="1"/>
          </p:cNvSpPr>
          <p:nvPr>
            <p:ph type="sldNum" sz="quarter" idx="12"/>
          </p:nvPr>
        </p:nvSpPr>
        <p:spPr/>
        <p:txBody>
          <a:bodyPr/>
          <a:lstStyle/>
          <a:p>
            <a:fld id="{778A3097-87B8-451F-A96A-A664B082ECCD}"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267200"/>
            <a:ext cx="7380953" cy="2295238"/>
          </a:xfrm>
          <a:prstGeom prst="rect">
            <a:avLst/>
          </a:prstGeom>
        </p:spPr>
      </p:pic>
      <p:sp>
        <p:nvSpPr>
          <p:cNvPr id="47106" name="Rectangle 2"/>
          <p:cNvSpPr>
            <a:spLocks noGrp="1" noChangeArrowheads="1"/>
          </p:cNvSpPr>
          <p:nvPr>
            <p:ph type="title"/>
          </p:nvPr>
        </p:nvSpPr>
        <p:spPr/>
        <p:txBody>
          <a:bodyPr/>
          <a:lstStyle/>
          <a:p>
            <a:r>
              <a:rPr lang="en-US" u="sng" dirty="0"/>
              <a:t>PET </a:t>
            </a:r>
            <a:r>
              <a:rPr lang="en-US" u="sng" dirty="0" smtClean="0"/>
              <a:t>Report</a:t>
            </a:r>
            <a:endParaRPr lang="en-US" u="sng" dirty="0"/>
          </a:p>
        </p:txBody>
      </p:sp>
      <p:sp>
        <p:nvSpPr>
          <p:cNvPr id="47107" name="Rectangle 3"/>
          <p:cNvSpPr>
            <a:spLocks noGrp="1" noChangeArrowheads="1"/>
          </p:cNvSpPr>
          <p:nvPr>
            <p:ph type="body" idx="1"/>
          </p:nvPr>
        </p:nvSpPr>
        <p:spPr>
          <a:xfrm>
            <a:off x="304800" y="1752600"/>
            <a:ext cx="2514600" cy="2209800"/>
          </a:xfrm>
        </p:spPr>
        <p:txBody>
          <a:bodyPr/>
          <a:lstStyle/>
          <a:p>
            <a:pPr>
              <a:lnSpc>
                <a:spcPct val="80000"/>
              </a:lnSpc>
            </a:pPr>
            <a:r>
              <a:rPr lang="en-US" sz="1600" dirty="0"/>
              <a:t>To run PET Reports </a:t>
            </a:r>
            <a:r>
              <a:rPr lang="en-US" sz="1600" i="1" dirty="0"/>
              <a:t>(PET XML Extract)</a:t>
            </a:r>
            <a:r>
              <a:rPr lang="en-US" sz="1600" dirty="0"/>
              <a:t>, go to Student Reports</a:t>
            </a:r>
          </a:p>
          <a:p>
            <a:pPr>
              <a:lnSpc>
                <a:spcPct val="80000"/>
              </a:lnSpc>
            </a:pPr>
            <a:r>
              <a:rPr lang="en-US" sz="1600" dirty="0"/>
              <a:t>Click run report</a:t>
            </a:r>
          </a:p>
          <a:p>
            <a:pPr>
              <a:lnSpc>
                <a:spcPct val="80000"/>
              </a:lnSpc>
            </a:pPr>
            <a:r>
              <a:rPr lang="en-US" sz="1600" dirty="0"/>
              <a:t>Set Report Parameters</a:t>
            </a:r>
          </a:p>
          <a:p>
            <a:pPr>
              <a:lnSpc>
                <a:spcPct val="80000"/>
              </a:lnSpc>
            </a:pPr>
            <a:r>
              <a:rPr lang="en-US" sz="1600" dirty="0"/>
              <a:t>Submit Report</a:t>
            </a:r>
          </a:p>
          <a:p>
            <a:pPr>
              <a:lnSpc>
                <a:spcPct val="80000"/>
              </a:lnSpc>
            </a:pPr>
            <a:endParaRPr lang="en-US"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447800"/>
            <a:ext cx="5861154" cy="2590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2438400"/>
            <a:ext cx="133333" cy="133333"/>
          </a:xfrm>
          <a:prstGeom prst="rect">
            <a:avLst/>
          </a:prstGeom>
        </p:spPr>
      </p:pic>
      <p:sp>
        <p:nvSpPr>
          <p:cNvPr id="6" name="Oval 5"/>
          <p:cNvSpPr/>
          <p:nvPr/>
        </p:nvSpPr>
        <p:spPr>
          <a:xfrm>
            <a:off x="3657600" y="3200400"/>
            <a:ext cx="1219200" cy="3048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A3F8BB7-F225-4294-8471-4F841DE2A6BB}"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12136"/>
            <a:ext cx="4690889" cy="4093464"/>
          </a:xfrm>
          <a:prstGeom prst="rect">
            <a:avLst/>
          </a:prstGeom>
        </p:spPr>
      </p:pic>
      <p:sp>
        <p:nvSpPr>
          <p:cNvPr id="22530" name="Rectangle 2"/>
          <p:cNvSpPr>
            <a:spLocks noGrp="1" noChangeArrowheads="1"/>
          </p:cNvSpPr>
          <p:nvPr>
            <p:ph type="title"/>
          </p:nvPr>
        </p:nvSpPr>
        <p:spPr>
          <a:xfrm>
            <a:off x="-457200" y="76200"/>
            <a:ext cx="4038600" cy="1143000"/>
          </a:xfrm>
        </p:spPr>
        <p:txBody>
          <a:bodyPr/>
          <a:lstStyle/>
          <a:p>
            <a:r>
              <a:rPr lang="en-US" u="sng"/>
              <a:t>Grades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014" y="762000"/>
            <a:ext cx="6110786" cy="3829233"/>
          </a:xfrm>
          <a:prstGeom prst="rect">
            <a:avLst/>
          </a:prstGeom>
        </p:spPr>
      </p:pic>
      <p:sp>
        <p:nvSpPr>
          <p:cNvPr id="22531" name="Rectangle 3"/>
          <p:cNvSpPr>
            <a:spLocks noGrp="1" noChangeArrowheads="1"/>
          </p:cNvSpPr>
          <p:nvPr>
            <p:ph type="body" idx="1"/>
          </p:nvPr>
        </p:nvSpPr>
        <p:spPr>
          <a:xfrm>
            <a:off x="4800600" y="4724400"/>
            <a:ext cx="4191000" cy="2057400"/>
          </a:xfrm>
        </p:spPr>
        <p:txBody>
          <a:bodyPr/>
          <a:lstStyle/>
          <a:p>
            <a:pPr>
              <a:lnSpc>
                <a:spcPct val="80000"/>
              </a:lnSpc>
            </a:pPr>
            <a:r>
              <a:rPr lang="en-US" sz="1800" dirty="0"/>
              <a:t>WebSmart’s integrated Grade Book handles attendance (</a:t>
            </a:r>
            <a:r>
              <a:rPr lang="en-US" sz="1800" i="1" dirty="0"/>
              <a:t>taken in class</a:t>
            </a:r>
            <a:r>
              <a:rPr lang="en-US" sz="1800" dirty="0"/>
              <a:t>), grades, and assignments for Teachers.</a:t>
            </a:r>
          </a:p>
          <a:p>
            <a:pPr>
              <a:lnSpc>
                <a:spcPct val="80000"/>
              </a:lnSpc>
            </a:pPr>
            <a:r>
              <a:rPr lang="en-US" sz="1800" dirty="0"/>
              <a:t>Grades entered by Teachers into Grade Book are immediately available to the office.</a:t>
            </a:r>
          </a:p>
          <a:p>
            <a:pPr>
              <a:lnSpc>
                <a:spcPct val="80000"/>
              </a:lnSpc>
            </a:pPr>
            <a:r>
              <a:rPr lang="en-US" sz="1400" i="1" dirty="0"/>
              <a:t>Attendance can also be handled by the office</a:t>
            </a:r>
          </a:p>
        </p:txBody>
      </p:sp>
      <p:sp>
        <p:nvSpPr>
          <p:cNvPr id="22548" name="Rectangle 20"/>
          <p:cNvSpPr>
            <a:spLocks noChangeArrowheads="1"/>
          </p:cNvSpPr>
          <p:nvPr/>
        </p:nvSpPr>
        <p:spPr bwMode="auto">
          <a:xfrm>
            <a:off x="1584959" y="1600200"/>
            <a:ext cx="1082041" cy="720852"/>
          </a:xfrm>
          <a:prstGeom prst="rect">
            <a:avLst/>
          </a:prstGeom>
          <a:solidFill>
            <a:srgbClr val="FFF5EB"/>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Rectangle 7"/>
          <p:cNvSpPr>
            <a:spLocks noChangeArrowheads="1"/>
          </p:cNvSpPr>
          <p:nvPr/>
        </p:nvSpPr>
        <p:spPr bwMode="auto">
          <a:xfrm>
            <a:off x="1371600" y="1670050"/>
            <a:ext cx="129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1600" dirty="0">
                <a:solidFill>
                  <a:srgbClr val="7F7F7F"/>
                </a:solidFill>
              </a:rPr>
              <a:t>	</a:t>
            </a:r>
            <a:r>
              <a:rPr lang="en-US" sz="1600" dirty="0"/>
              <a:t>View a running Average</a:t>
            </a:r>
            <a:endParaRPr lang="en-US" sz="1200" i="1" dirty="0"/>
          </a:p>
        </p:txBody>
      </p:sp>
      <p:sp>
        <p:nvSpPr>
          <p:cNvPr id="22549" name="Oval 21"/>
          <p:cNvSpPr>
            <a:spLocks noChangeArrowheads="1"/>
          </p:cNvSpPr>
          <p:nvPr/>
        </p:nvSpPr>
        <p:spPr bwMode="auto">
          <a:xfrm>
            <a:off x="4343398" y="1981200"/>
            <a:ext cx="423689" cy="370332"/>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2550" name="AutoShape 22"/>
          <p:cNvCxnSpPr>
            <a:cxnSpLocks noChangeShapeType="1"/>
          </p:cNvCxnSpPr>
          <p:nvPr/>
        </p:nvCxnSpPr>
        <p:spPr bwMode="auto">
          <a:xfrm flipV="1">
            <a:off x="2667000" y="2264664"/>
            <a:ext cx="1676398" cy="5638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fld id="{BA3F8BB7-F225-4294-8471-4F841DE2A6BB}"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u="sng"/>
              <a:t>Attendance</a:t>
            </a:r>
          </a:p>
        </p:txBody>
      </p:sp>
      <p:sp>
        <p:nvSpPr>
          <p:cNvPr id="23555" name="Rectangle 3"/>
          <p:cNvSpPr>
            <a:spLocks noGrp="1" noChangeArrowheads="1"/>
          </p:cNvSpPr>
          <p:nvPr>
            <p:ph type="body" idx="1"/>
          </p:nvPr>
        </p:nvSpPr>
        <p:spPr>
          <a:xfrm>
            <a:off x="152400" y="1447800"/>
            <a:ext cx="4267200" cy="1828800"/>
          </a:xfrm>
        </p:spPr>
        <p:txBody>
          <a:bodyPr/>
          <a:lstStyle/>
          <a:p>
            <a:pPr>
              <a:lnSpc>
                <a:spcPct val="80000"/>
              </a:lnSpc>
            </a:pPr>
            <a:r>
              <a:rPr lang="en-US" sz="1600" dirty="0"/>
              <a:t>Attendance can be taken by period or by ADA (per set up by Admin based on District policy)</a:t>
            </a:r>
          </a:p>
          <a:p>
            <a:pPr>
              <a:lnSpc>
                <a:spcPct val="80000"/>
              </a:lnSpc>
            </a:pPr>
            <a:r>
              <a:rPr lang="en-US" sz="1600" dirty="0"/>
              <a:t>Attendance Codes are also customizable by District</a:t>
            </a:r>
            <a:r>
              <a:rPr lang="en-US" sz="1600" dirty="0" smtClean="0"/>
              <a:t>.</a:t>
            </a:r>
            <a:endParaRPr lang="en-US" sz="1600" dirty="0"/>
          </a:p>
          <a:p>
            <a:pPr>
              <a:lnSpc>
                <a:spcPct val="80000"/>
              </a:lnSpc>
            </a:pPr>
            <a:r>
              <a:rPr lang="en-US" sz="1600" dirty="0" smtClean="0"/>
              <a:t>A </a:t>
            </a:r>
            <a:r>
              <a:rPr lang="en-US" sz="1600" dirty="0"/>
              <a:t>text </a:t>
            </a:r>
            <a:r>
              <a:rPr lang="en-US" sz="1600" dirty="0" smtClean="0"/>
              <a:t>field allows </a:t>
            </a:r>
            <a:r>
              <a:rPr lang="en-US" sz="1600" dirty="0"/>
              <a:t>the office to make notes that are visible to Teachers in their Grade Books.</a:t>
            </a:r>
          </a:p>
          <a:p>
            <a:pPr>
              <a:lnSpc>
                <a:spcPct val="80000"/>
              </a:lnSpc>
            </a:pP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864" y="1345831"/>
            <a:ext cx="4207536" cy="414240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368239"/>
            <a:ext cx="4298721" cy="3184961"/>
          </a:xfrm>
          <a:prstGeom prst="rect">
            <a:avLst/>
          </a:prstGeom>
        </p:spPr>
      </p:pic>
      <p:sp>
        <p:nvSpPr>
          <p:cNvPr id="14" name="Rectangle 3"/>
          <p:cNvSpPr txBox="1">
            <a:spLocks noChangeArrowheads="1"/>
          </p:cNvSpPr>
          <p:nvPr/>
        </p:nvSpPr>
        <p:spPr bwMode="auto">
          <a:xfrm>
            <a:off x="4532376" y="5562600"/>
            <a:ext cx="4267200" cy="119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sz="1600" dirty="0" smtClean="0"/>
              <a:t>Attendance </a:t>
            </a:r>
            <a:r>
              <a:rPr lang="en-US" sz="1600" i="1" dirty="0" smtClean="0"/>
              <a:t>Groups</a:t>
            </a:r>
            <a:r>
              <a:rPr lang="en-US" sz="1600" dirty="0" smtClean="0"/>
              <a:t> can be created (i.e. Football Team) to allow the same code to be applied to multiple students at once (individuals can be omitted from the group to avoid receiving the same code)</a:t>
            </a:r>
            <a:endParaRPr lang="en-US" sz="1600" dirty="0"/>
          </a:p>
        </p:txBody>
      </p:sp>
      <p:sp>
        <p:nvSpPr>
          <p:cNvPr id="5" name="Oval 4"/>
          <p:cNvSpPr/>
          <p:nvPr/>
        </p:nvSpPr>
        <p:spPr>
          <a:xfrm>
            <a:off x="152400" y="3292039"/>
            <a:ext cx="609600" cy="289361"/>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81600" y="1295400"/>
            <a:ext cx="609600" cy="289361"/>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01000" y="3691327"/>
            <a:ext cx="457200" cy="289361"/>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A3F8BB7-F225-4294-8471-4F841DE2A6BB}"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77008"/>
            <a:ext cx="8229600" cy="4266592"/>
          </a:xfrm>
          <a:prstGeom prst="rect">
            <a:avLst/>
          </a:prstGeom>
        </p:spPr>
      </p:pic>
      <p:sp>
        <p:nvSpPr>
          <p:cNvPr id="854018" name="Rectangle 2"/>
          <p:cNvSpPr>
            <a:spLocks noGrp="1" noChangeArrowheads="1"/>
          </p:cNvSpPr>
          <p:nvPr>
            <p:ph type="title"/>
          </p:nvPr>
        </p:nvSpPr>
        <p:spPr/>
        <p:txBody>
          <a:bodyPr/>
          <a:lstStyle/>
          <a:p>
            <a:r>
              <a:rPr lang="en-US" u="sng"/>
              <a:t>Course Management</a:t>
            </a:r>
          </a:p>
        </p:txBody>
      </p:sp>
      <p:sp>
        <p:nvSpPr>
          <p:cNvPr id="854019" name="Rectangle 3"/>
          <p:cNvSpPr>
            <a:spLocks noGrp="1" noChangeArrowheads="1"/>
          </p:cNvSpPr>
          <p:nvPr>
            <p:ph type="body" idx="1"/>
          </p:nvPr>
        </p:nvSpPr>
        <p:spPr>
          <a:xfrm>
            <a:off x="152400" y="3200400"/>
            <a:ext cx="2286000" cy="3429000"/>
          </a:xfrm>
          <a:solidFill>
            <a:schemeClr val="bg1"/>
          </a:solidFill>
        </p:spPr>
        <p:txBody>
          <a:bodyPr/>
          <a:lstStyle/>
          <a:p>
            <a:pPr>
              <a:lnSpc>
                <a:spcPct val="80000"/>
              </a:lnSpc>
            </a:pPr>
            <a:r>
              <a:rPr lang="en-US" sz="2000" dirty="0"/>
              <a:t>WebSmart loads all State Service IDs into the system</a:t>
            </a:r>
          </a:p>
          <a:p>
            <a:pPr>
              <a:lnSpc>
                <a:spcPct val="80000"/>
              </a:lnSpc>
            </a:pPr>
            <a:r>
              <a:rPr lang="en-US" sz="2000" dirty="0"/>
              <a:t>Districts customize course area, including courses taught and District naming/numbering scheme</a:t>
            </a:r>
          </a:p>
        </p:txBody>
      </p:sp>
      <p:sp>
        <p:nvSpPr>
          <p:cNvPr id="3" name="Slide Number Placeholder 2"/>
          <p:cNvSpPr>
            <a:spLocks noGrp="1"/>
          </p:cNvSpPr>
          <p:nvPr>
            <p:ph type="sldNum" sz="quarter" idx="12"/>
          </p:nvPr>
        </p:nvSpPr>
        <p:spPr/>
        <p:txBody>
          <a:bodyPr/>
          <a:lstStyle/>
          <a:p>
            <a:fld id="{BA3F8BB7-F225-4294-8471-4F841DE2A6BB}"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457200" y="76200"/>
            <a:ext cx="8229600" cy="1143000"/>
          </a:xfrm>
        </p:spPr>
        <p:txBody>
          <a:bodyPr/>
          <a:lstStyle/>
          <a:p>
            <a:r>
              <a:rPr lang="en-US" u="sng"/>
              <a:t>Scheduling Methods</a:t>
            </a:r>
          </a:p>
        </p:txBody>
      </p:sp>
      <p:sp>
        <p:nvSpPr>
          <p:cNvPr id="855043" name="Rectangle 3"/>
          <p:cNvSpPr>
            <a:spLocks noGrp="1" noChangeArrowheads="1"/>
          </p:cNvSpPr>
          <p:nvPr>
            <p:ph type="body" idx="1"/>
          </p:nvPr>
        </p:nvSpPr>
        <p:spPr>
          <a:xfrm>
            <a:off x="1828800" y="1066800"/>
            <a:ext cx="6400800" cy="929193"/>
          </a:xfrm>
          <a:solidFill>
            <a:schemeClr val="bg1"/>
          </a:solidFill>
        </p:spPr>
        <p:txBody>
          <a:bodyPr/>
          <a:lstStyle/>
          <a:p>
            <a:pPr>
              <a:lnSpc>
                <a:spcPct val="80000"/>
              </a:lnSpc>
            </a:pPr>
            <a:r>
              <a:rPr lang="en-US" sz="1800" dirty="0"/>
              <a:t>WebSmart handles Scheduling in multiple ways</a:t>
            </a:r>
          </a:p>
          <a:p>
            <a:pPr lvl="1">
              <a:lnSpc>
                <a:spcPct val="80000"/>
              </a:lnSpc>
            </a:pPr>
            <a:r>
              <a:rPr lang="en-US" sz="1600" dirty="0"/>
              <a:t>Mass/Automated Scheduling</a:t>
            </a:r>
          </a:p>
          <a:p>
            <a:pPr lvl="1">
              <a:lnSpc>
                <a:spcPct val="80000"/>
              </a:lnSpc>
            </a:pPr>
            <a:r>
              <a:rPr lang="en-US" sz="1600" dirty="0"/>
              <a:t>Homeroom Scheduling</a:t>
            </a:r>
          </a:p>
          <a:p>
            <a:pPr lvl="1">
              <a:lnSpc>
                <a:spcPct val="80000"/>
              </a:lnSpc>
            </a:pPr>
            <a:r>
              <a:rPr lang="en-US" sz="1600" dirty="0"/>
              <a:t>Walk-in Scheduling</a:t>
            </a:r>
          </a:p>
          <a:p>
            <a:pPr lvl="1">
              <a:lnSpc>
                <a:spcPct val="80000"/>
              </a:lnSpc>
            </a:pPr>
            <a:r>
              <a:rPr lang="en-US" sz="1600" dirty="0"/>
              <a:t>Manual Scheduling by Student and/or Course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438400"/>
            <a:ext cx="6248400" cy="4337599"/>
          </a:xfrm>
          <a:prstGeom prst="rect">
            <a:avLst/>
          </a:prstGeom>
        </p:spPr>
      </p:pic>
      <p:sp>
        <p:nvSpPr>
          <p:cNvPr id="3" name="Slide Number Placeholder 2"/>
          <p:cNvSpPr>
            <a:spLocks noGrp="1"/>
          </p:cNvSpPr>
          <p:nvPr>
            <p:ph type="sldNum" sz="quarter" idx="12"/>
          </p:nvPr>
        </p:nvSpPr>
        <p:spPr/>
        <p:txBody>
          <a:bodyPr/>
          <a:lstStyle/>
          <a:p>
            <a:fld id="{BA3F8BB7-F225-4294-8471-4F841DE2A6BB}"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r>
              <a:rPr lang="en-US" u="sng" dirty="0"/>
              <a:t>Automated Scheduling</a:t>
            </a:r>
          </a:p>
        </p:txBody>
      </p:sp>
      <p:sp>
        <p:nvSpPr>
          <p:cNvPr id="856067" name="Rectangle 3"/>
          <p:cNvSpPr>
            <a:spLocks noGrp="1" noChangeArrowheads="1"/>
          </p:cNvSpPr>
          <p:nvPr>
            <p:ph type="body" idx="1"/>
          </p:nvPr>
        </p:nvSpPr>
        <p:spPr>
          <a:xfrm>
            <a:off x="838200" y="5715000"/>
            <a:ext cx="7772400" cy="990600"/>
          </a:xfrm>
        </p:spPr>
        <p:txBody>
          <a:bodyPr/>
          <a:lstStyle/>
          <a:p>
            <a:pPr>
              <a:lnSpc>
                <a:spcPct val="80000"/>
              </a:lnSpc>
            </a:pPr>
            <a:r>
              <a:rPr lang="en-US" sz="1600" dirty="0"/>
              <a:t>WebSmart handles automated scheduling by processing course requests against a Master Schedule that can be generated by hand entering course sections or by letting the system generate a schedule based on requests. A hybrid of both can be used.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323" y="1295400"/>
            <a:ext cx="6814677" cy="4299841"/>
          </a:xfrm>
          <a:prstGeom prst="rect">
            <a:avLst/>
          </a:prstGeom>
        </p:spPr>
      </p:pic>
      <p:sp>
        <p:nvSpPr>
          <p:cNvPr id="2" name="Slide Number Placeholder 1"/>
          <p:cNvSpPr>
            <a:spLocks noGrp="1"/>
          </p:cNvSpPr>
          <p:nvPr>
            <p:ph type="sldNum" sz="quarter" idx="12"/>
          </p:nvPr>
        </p:nvSpPr>
        <p:spPr/>
        <p:txBody>
          <a:bodyPr/>
          <a:lstStyle/>
          <a:p>
            <a:fld id="{BA3F8BB7-F225-4294-8471-4F841DE2A6BB}"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u="sng"/>
              <a:t>User Friendly</a:t>
            </a:r>
          </a:p>
        </p:txBody>
      </p:sp>
      <p:sp>
        <p:nvSpPr>
          <p:cNvPr id="28675" name="Rectangle 3"/>
          <p:cNvSpPr>
            <a:spLocks noGrp="1" noChangeArrowheads="1"/>
          </p:cNvSpPr>
          <p:nvPr>
            <p:ph type="body" idx="1"/>
          </p:nvPr>
        </p:nvSpPr>
        <p:spPr>
          <a:xfrm>
            <a:off x="152400" y="3962400"/>
            <a:ext cx="3048000" cy="2667000"/>
          </a:xfrm>
        </p:spPr>
        <p:txBody>
          <a:bodyPr/>
          <a:lstStyle/>
          <a:p>
            <a:pPr>
              <a:lnSpc>
                <a:spcPct val="80000"/>
              </a:lnSpc>
            </a:pPr>
            <a:r>
              <a:rPr lang="en-US" sz="2000" dirty="0"/>
              <a:t>Go to the WebSmart URL for the District</a:t>
            </a:r>
          </a:p>
          <a:p>
            <a:pPr>
              <a:lnSpc>
                <a:spcPct val="80000"/>
              </a:lnSpc>
            </a:pPr>
            <a:r>
              <a:rPr lang="en-US" sz="2000" dirty="0"/>
              <a:t>Login using a District issued User Name and Password</a:t>
            </a:r>
          </a:p>
          <a:p>
            <a:pPr>
              <a:lnSpc>
                <a:spcPct val="80000"/>
              </a:lnSpc>
            </a:pPr>
            <a:r>
              <a:rPr lang="en-US" sz="2000" dirty="0"/>
              <a:t>Then you are able to navigate based on the access rights to the system that you have been given</a:t>
            </a:r>
          </a:p>
        </p:txBody>
      </p:sp>
      <p:sp>
        <p:nvSpPr>
          <p:cNvPr id="28678" name="Rectangle 6"/>
          <p:cNvSpPr>
            <a:spLocks noChangeArrowheads="1"/>
          </p:cNvSpPr>
          <p:nvPr/>
        </p:nvSpPr>
        <p:spPr bwMode="auto">
          <a:xfrm>
            <a:off x="4953000" y="1371600"/>
            <a:ext cx="4114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r>
              <a:rPr lang="en-US" sz="2000" dirty="0"/>
              <a:t>WebSmart’s web based system is safe and secure, while remaining very user friendly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37630"/>
            <a:ext cx="4800600" cy="2579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209800"/>
            <a:ext cx="5511429" cy="4508572"/>
          </a:xfrm>
          <a:prstGeom prst="rect">
            <a:avLst/>
          </a:prstGeom>
        </p:spPr>
      </p:pic>
      <p:sp>
        <p:nvSpPr>
          <p:cNvPr id="4" name="Slide Number Placeholder 3"/>
          <p:cNvSpPr>
            <a:spLocks noGrp="1"/>
          </p:cNvSpPr>
          <p:nvPr>
            <p:ph type="sldNum" sz="quarter" idx="12"/>
          </p:nvPr>
        </p:nvSpPr>
        <p:spPr/>
        <p:txBody>
          <a:bodyPr/>
          <a:lstStyle/>
          <a:p>
            <a:fld id="{BA3F8BB7-F225-4294-8471-4F841DE2A6BB}"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lstStyle/>
          <a:p>
            <a:r>
              <a:rPr lang="en-US" u="sng"/>
              <a:t>Walk-in Scheduling</a:t>
            </a:r>
          </a:p>
        </p:txBody>
      </p:sp>
      <p:sp>
        <p:nvSpPr>
          <p:cNvPr id="857091" name="Rectangle 3"/>
          <p:cNvSpPr>
            <a:spLocks noGrp="1" noChangeArrowheads="1"/>
          </p:cNvSpPr>
          <p:nvPr>
            <p:ph type="body" idx="1"/>
          </p:nvPr>
        </p:nvSpPr>
        <p:spPr>
          <a:xfrm>
            <a:off x="2438400" y="1295400"/>
            <a:ext cx="6553200" cy="1143000"/>
          </a:xfrm>
          <a:solidFill>
            <a:schemeClr val="bg1"/>
          </a:solidFill>
        </p:spPr>
        <p:txBody>
          <a:bodyPr/>
          <a:lstStyle/>
          <a:p>
            <a:pPr>
              <a:lnSpc>
                <a:spcPct val="80000"/>
              </a:lnSpc>
            </a:pPr>
            <a:r>
              <a:rPr lang="en-US" sz="1600"/>
              <a:t>WebSmart allows you to handle new students with ease by allowing you to “course request” with the push of a button. You can then adjust courses as needed and click Build Schedule. The system looks for the least populated sections to schedule the student.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90" y="2514600"/>
            <a:ext cx="6464310" cy="3895268"/>
          </a:xfrm>
          <a:prstGeom prst="rect">
            <a:avLst/>
          </a:prstGeom>
        </p:spPr>
      </p:pic>
      <p:sp>
        <p:nvSpPr>
          <p:cNvPr id="2" name="Slide Number Placeholder 1"/>
          <p:cNvSpPr>
            <a:spLocks noGrp="1"/>
          </p:cNvSpPr>
          <p:nvPr>
            <p:ph type="sldNum" sz="quarter" idx="12"/>
          </p:nvPr>
        </p:nvSpPr>
        <p:spPr/>
        <p:txBody>
          <a:bodyPr/>
          <a:lstStyle/>
          <a:p>
            <a:fld id="{BA3F8BB7-F225-4294-8471-4F841DE2A6BB}"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p:txBody>
          <a:bodyPr/>
          <a:lstStyle/>
          <a:p>
            <a:r>
              <a:rPr lang="en-US" u="sng"/>
              <a:t>Homeroom Scheduling</a:t>
            </a:r>
          </a:p>
        </p:txBody>
      </p:sp>
      <p:sp>
        <p:nvSpPr>
          <p:cNvPr id="858115" name="Rectangle 3"/>
          <p:cNvSpPr>
            <a:spLocks noGrp="1" noChangeArrowheads="1"/>
          </p:cNvSpPr>
          <p:nvPr>
            <p:ph type="body" idx="1"/>
          </p:nvPr>
        </p:nvSpPr>
        <p:spPr>
          <a:xfrm>
            <a:off x="152400" y="2057400"/>
            <a:ext cx="2362200" cy="3886200"/>
          </a:xfrm>
        </p:spPr>
        <p:txBody>
          <a:bodyPr/>
          <a:lstStyle/>
          <a:p>
            <a:pPr>
              <a:lnSpc>
                <a:spcPct val="80000"/>
              </a:lnSpc>
            </a:pPr>
            <a:r>
              <a:rPr lang="en-US" sz="2000" dirty="0"/>
              <a:t>Homerooms are created with all the courses associated to it that students will take.</a:t>
            </a:r>
          </a:p>
          <a:p>
            <a:pPr>
              <a:lnSpc>
                <a:spcPct val="80000"/>
              </a:lnSpc>
            </a:pPr>
            <a:r>
              <a:rPr lang="en-US" sz="2000" dirty="0"/>
              <a:t>Choose a Homeroom and the students will be scheduled in all associated core and elective courses.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905000"/>
            <a:ext cx="6345821" cy="3733799"/>
          </a:xfrm>
          <a:prstGeom prst="rect">
            <a:avLst/>
          </a:prstGeom>
        </p:spPr>
      </p:pic>
      <p:sp>
        <p:nvSpPr>
          <p:cNvPr id="3" name="Slide Number Placeholder 2"/>
          <p:cNvSpPr>
            <a:spLocks noGrp="1"/>
          </p:cNvSpPr>
          <p:nvPr>
            <p:ph type="sldNum" sz="quarter" idx="12"/>
          </p:nvPr>
        </p:nvSpPr>
        <p:spPr/>
        <p:txBody>
          <a:bodyPr/>
          <a:lstStyle/>
          <a:p>
            <a:fld id="{BA3F8BB7-F225-4294-8471-4F841DE2A6BB}" type="slidenum">
              <a:rPr lang="en-US" smtClean="0"/>
              <a:pPr/>
              <a:t>31</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u="sng"/>
              <a:t>Texas Compliant</a:t>
            </a:r>
          </a:p>
        </p:txBody>
      </p:sp>
      <p:sp>
        <p:nvSpPr>
          <p:cNvPr id="7171" name="Rectangle 3"/>
          <p:cNvSpPr>
            <a:spLocks noGrp="1" noChangeArrowheads="1"/>
          </p:cNvSpPr>
          <p:nvPr>
            <p:ph type="body" idx="1"/>
          </p:nvPr>
        </p:nvSpPr>
        <p:spPr>
          <a:xfrm>
            <a:off x="152400" y="1600200"/>
            <a:ext cx="3200400" cy="4876800"/>
          </a:xfrm>
        </p:spPr>
        <p:txBody>
          <a:bodyPr/>
          <a:lstStyle/>
          <a:p>
            <a:pPr>
              <a:lnSpc>
                <a:spcPct val="80000"/>
              </a:lnSpc>
            </a:pPr>
            <a:r>
              <a:rPr lang="en-US" sz="2000"/>
              <a:t>PEIMS compliant integrates Texas PEIMS code </a:t>
            </a:r>
          </a:p>
          <a:p>
            <a:pPr>
              <a:lnSpc>
                <a:spcPct val="80000"/>
              </a:lnSpc>
            </a:pPr>
            <a:r>
              <a:rPr lang="en-US" sz="2000"/>
              <a:t>Complies with all FASRG standards </a:t>
            </a:r>
          </a:p>
          <a:p>
            <a:pPr>
              <a:lnSpc>
                <a:spcPct val="80000"/>
              </a:lnSpc>
            </a:pPr>
            <a:r>
              <a:rPr lang="en-US" sz="2000"/>
              <a:t>TRS TRAQS compliant </a:t>
            </a:r>
          </a:p>
          <a:p>
            <a:pPr>
              <a:lnSpc>
                <a:spcPct val="80000"/>
              </a:lnSpc>
            </a:pPr>
            <a:r>
              <a:rPr lang="en-US" sz="2000"/>
              <a:t>Texas audit friendly </a:t>
            </a:r>
          </a:p>
          <a:p>
            <a:pPr>
              <a:lnSpc>
                <a:spcPct val="80000"/>
              </a:lnSpc>
            </a:pPr>
            <a:r>
              <a:rPr lang="en-US" sz="2000"/>
              <a:t>Complies with all required state and federal reports including new required web based financial reports </a:t>
            </a:r>
          </a:p>
          <a:p>
            <a:pPr>
              <a:lnSpc>
                <a:spcPct val="80000"/>
              </a:lnSpc>
            </a:pPr>
            <a:r>
              <a:rPr lang="en-US" sz="2000"/>
              <a:t>Electronic submissions</a:t>
            </a:r>
          </a:p>
          <a:p>
            <a:pPr>
              <a:lnSpc>
                <a:spcPct val="80000"/>
              </a:lnSpc>
            </a:pPr>
            <a:endParaRPr lang="en-US" sz="2000"/>
          </a:p>
          <a:p>
            <a:pPr>
              <a:lnSpc>
                <a:spcPct val="80000"/>
              </a:lnSpc>
            </a:pPr>
            <a:r>
              <a:rPr lang="en-US" sz="2000" i="1"/>
              <a:t>Example on next screen</a:t>
            </a:r>
            <a:r>
              <a:rPr lang="en-US" sz="200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371600"/>
            <a:ext cx="5266667" cy="42190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1133" y="3086533"/>
            <a:ext cx="5266667" cy="3466667"/>
          </a:xfrm>
          <a:prstGeom prst="rect">
            <a:avLst/>
          </a:prstGeom>
        </p:spPr>
      </p:pic>
      <p:sp>
        <p:nvSpPr>
          <p:cNvPr id="10" name="Line 10"/>
          <p:cNvSpPr>
            <a:spLocks noChangeShapeType="1"/>
          </p:cNvSpPr>
          <p:nvPr/>
        </p:nvSpPr>
        <p:spPr bwMode="auto">
          <a:xfrm flipV="1">
            <a:off x="2590800" y="16002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0"/>
          <p:cNvSpPr>
            <a:spLocks noChangeShapeType="1"/>
          </p:cNvSpPr>
          <p:nvPr/>
        </p:nvSpPr>
        <p:spPr bwMode="auto">
          <a:xfrm>
            <a:off x="2971800" y="3200400"/>
            <a:ext cx="762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Slide Number Placeholder 3"/>
          <p:cNvSpPr>
            <a:spLocks noGrp="1"/>
          </p:cNvSpPr>
          <p:nvPr>
            <p:ph type="sldNum" sz="quarter" idx="12"/>
          </p:nvPr>
        </p:nvSpPr>
        <p:spPr/>
        <p:txBody>
          <a:bodyPr/>
          <a:lstStyle/>
          <a:p>
            <a:fld id="{BA3F8BB7-F225-4294-8471-4F841DE2A6BB}" type="slidenum">
              <a:rPr lang="en-US" smtClean="0"/>
              <a:pPr/>
              <a:t>32</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74638"/>
            <a:ext cx="4495799" cy="1706562"/>
          </a:xfrm>
        </p:spPr>
        <p:txBody>
          <a:bodyPr/>
          <a:lstStyle/>
          <a:p>
            <a:r>
              <a:rPr lang="en-US" u="sng" dirty="0"/>
              <a:t>PEIMS </a:t>
            </a:r>
            <a:r>
              <a:rPr lang="en-US" u="sng" dirty="0" smtClean="0"/>
              <a:t>Fall</a:t>
            </a:r>
            <a:br>
              <a:rPr lang="en-US" u="sng" dirty="0" smtClean="0"/>
            </a:br>
            <a:r>
              <a:rPr lang="en-US" u="sng" dirty="0" smtClean="0"/>
              <a:t>Extract</a:t>
            </a:r>
            <a:endParaRPr lang="en-US" u="sng" dirty="0"/>
          </a:p>
        </p:txBody>
      </p:sp>
      <p:sp>
        <p:nvSpPr>
          <p:cNvPr id="14339" name="Rectangle 3"/>
          <p:cNvSpPr>
            <a:spLocks noGrp="1" noChangeArrowheads="1"/>
          </p:cNvSpPr>
          <p:nvPr>
            <p:ph type="body" idx="1"/>
          </p:nvPr>
        </p:nvSpPr>
        <p:spPr>
          <a:xfrm>
            <a:off x="304800" y="2133600"/>
            <a:ext cx="2667000" cy="3992563"/>
          </a:xfrm>
        </p:spPr>
        <p:txBody>
          <a:bodyPr/>
          <a:lstStyle/>
          <a:p>
            <a:pPr>
              <a:lnSpc>
                <a:spcPct val="90000"/>
              </a:lnSpc>
            </a:pPr>
            <a:r>
              <a:rPr lang="en-US" sz="2400" dirty="0"/>
              <a:t>You can see how WebSmart pulls both </a:t>
            </a:r>
            <a:r>
              <a:rPr lang="en-US" sz="2400" i="1" dirty="0"/>
              <a:t>Finance</a:t>
            </a:r>
            <a:r>
              <a:rPr lang="en-US" sz="2400" dirty="0"/>
              <a:t> and </a:t>
            </a:r>
            <a:r>
              <a:rPr lang="en-US" sz="2400" i="1" dirty="0"/>
              <a:t>Student</a:t>
            </a:r>
            <a:r>
              <a:rPr lang="en-US" sz="2400" dirty="0"/>
              <a:t> data </a:t>
            </a:r>
            <a:r>
              <a:rPr lang="en-US" sz="2400" u="sng" dirty="0"/>
              <a:t>without</a:t>
            </a:r>
            <a:r>
              <a:rPr lang="en-US" sz="2400" dirty="0"/>
              <a:t> bridging across multiple applications for PEIMS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04800"/>
            <a:ext cx="4267201" cy="6358817"/>
          </a:xfrm>
          <a:prstGeom prst="rect">
            <a:avLst/>
          </a:prstGeom>
        </p:spPr>
      </p:pic>
      <p:sp>
        <p:nvSpPr>
          <p:cNvPr id="3" name="Slide Number Placeholder 2"/>
          <p:cNvSpPr>
            <a:spLocks noGrp="1"/>
          </p:cNvSpPr>
          <p:nvPr>
            <p:ph type="sldNum" sz="quarter" idx="12"/>
          </p:nvPr>
        </p:nvSpPr>
        <p:spPr/>
        <p:txBody>
          <a:bodyPr/>
          <a:lstStyle/>
          <a:p>
            <a:fld id="{BA3F8BB7-F225-4294-8471-4F841DE2A6BB}"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457200" y="685800"/>
            <a:ext cx="8229600" cy="5943600"/>
          </a:xfrm>
        </p:spPr>
        <p:txBody>
          <a:bodyPr/>
          <a:lstStyle/>
          <a:p>
            <a:pPr algn="ctr">
              <a:lnSpc>
                <a:spcPct val="80000"/>
              </a:lnSpc>
              <a:buFontTx/>
              <a:buNone/>
            </a:pPr>
            <a:r>
              <a:rPr lang="en-US" sz="2000"/>
              <a:t>    Feel free to call and speak with one of our </a:t>
            </a:r>
          </a:p>
          <a:p>
            <a:pPr algn="ctr">
              <a:lnSpc>
                <a:spcPct val="80000"/>
              </a:lnSpc>
              <a:buFontTx/>
              <a:buNone/>
            </a:pPr>
            <a:r>
              <a:rPr lang="en-US" sz="2000"/>
              <a:t>WebSmart Student Services professionals and let them </a:t>
            </a:r>
          </a:p>
          <a:p>
            <a:pPr algn="ctr">
              <a:lnSpc>
                <a:spcPct val="80000"/>
              </a:lnSpc>
              <a:buFontTx/>
              <a:buNone/>
            </a:pPr>
            <a:r>
              <a:rPr lang="en-US" sz="2000"/>
              <a:t>answer all of your questions</a:t>
            </a:r>
          </a:p>
          <a:p>
            <a:pPr algn="ctr">
              <a:lnSpc>
                <a:spcPct val="80000"/>
              </a:lnSpc>
              <a:buFontTx/>
              <a:buNone/>
            </a:pPr>
            <a:endParaRPr lang="en-US" sz="2000"/>
          </a:p>
          <a:p>
            <a:pPr algn="ctr">
              <a:lnSpc>
                <a:spcPct val="80000"/>
              </a:lnSpc>
              <a:buFontTx/>
              <a:buNone/>
            </a:pPr>
            <a:r>
              <a:rPr lang="en-US" sz="2000"/>
              <a:t>Toll Free (866) 759-1902</a:t>
            </a:r>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endParaRPr lang="en-US" sz="2000"/>
          </a:p>
          <a:p>
            <a:pPr algn="ctr">
              <a:lnSpc>
                <a:spcPct val="80000"/>
              </a:lnSpc>
              <a:buFontTx/>
              <a:buNone/>
            </a:pPr>
            <a:r>
              <a:rPr lang="en-US" sz="2000"/>
              <a:t>Or email us for more information</a:t>
            </a:r>
          </a:p>
          <a:p>
            <a:pPr algn="ctr">
              <a:lnSpc>
                <a:spcPct val="80000"/>
              </a:lnSpc>
              <a:buFontTx/>
              <a:buNone/>
            </a:pPr>
            <a:endParaRPr lang="en-US" sz="2000"/>
          </a:p>
          <a:p>
            <a:pPr algn="ctr">
              <a:lnSpc>
                <a:spcPct val="80000"/>
              </a:lnSpc>
              <a:buFontTx/>
              <a:buNone/>
            </a:pPr>
            <a:r>
              <a:rPr lang="en-US" sz="2000"/>
              <a:t>info@jr3online.com</a:t>
            </a:r>
          </a:p>
        </p:txBody>
      </p:sp>
      <p:pic>
        <p:nvPicPr>
          <p:cNvPr id="50179" name="Picture 3" descr="WEBSMART_LOGO_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514600"/>
            <a:ext cx="2900363" cy="22844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A3F8BB7-F225-4294-8471-4F841DE2A6BB}" type="slidenum">
              <a:rPr lang="en-US" smtClean="0"/>
              <a:pPr/>
              <a:t>34</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32" y="1636545"/>
            <a:ext cx="3971703" cy="452406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08" y="3367880"/>
            <a:ext cx="8417906" cy="3261520"/>
          </a:xfrm>
          <a:prstGeom prst="rect">
            <a:avLst/>
          </a:prstGeom>
        </p:spPr>
      </p:pic>
      <p:sp>
        <p:nvSpPr>
          <p:cNvPr id="27650" name="Rectangle 2"/>
          <p:cNvSpPr>
            <a:spLocks noGrp="1" noChangeArrowheads="1"/>
          </p:cNvSpPr>
          <p:nvPr>
            <p:ph type="title"/>
          </p:nvPr>
        </p:nvSpPr>
        <p:spPr>
          <a:xfrm>
            <a:off x="457200" y="304800"/>
            <a:ext cx="8229600" cy="1143000"/>
          </a:xfrm>
        </p:spPr>
        <p:txBody>
          <a:bodyPr/>
          <a:lstStyle/>
          <a:p>
            <a:r>
              <a:rPr lang="en-US" u="sng"/>
              <a:t>My Portal</a:t>
            </a:r>
          </a:p>
        </p:txBody>
      </p:sp>
      <p:sp>
        <p:nvSpPr>
          <p:cNvPr id="27651" name="Rectangle 3"/>
          <p:cNvSpPr>
            <a:spLocks noGrp="1" noChangeArrowheads="1"/>
          </p:cNvSpPr>
          <p:nvPr>
            <p:ph type="body" idx="1"/>
          </p:nvPr>
        </p:nvSpPr>
        <p:spPr>
          <a:xfrm>
            <a:off x="5029200" y="1371600"/>
            <a:ext cx="3657600" cy="1905000"/>
          </a:xfrm>
        </p:spPr>
        <p:txBody>
          <a:bodyPr/>
          <a:lstStyle/>
          <a:p>
            <a:pPr>
              <a:lnSpc>
                <a:spcPct val="80000"/>
              </a:lnSpc>
            </a:pPr>
            <a:r>
              <a:rPr lang="en-US" sz="1600" dirty="0"/>
              <a:t>The My Portal tab allows parents/guardians to monitor their student’s Grades and </a:t>
            </a:r>
            <a:r>
              <a:rPr lang="en-US" sz="1600" dirty="0" smtClean="0"/>
              <a:t>Attendance</a:t>
            </a:r>
            <a:endParaRPr lang="en-US" sz="1600" dirty="0"/>
          </a:p>
          <a:p>
            <a:pPr>
              <a:lnSpc>
                <a:spcPct val="80000"/>
              </a:lnSpc>
            </a:pPr>
            <a:r>
              <a:rPr lang="en-US" sz="1600" dirty="0"/>
              <a:t>It shows </a:t>
            </a:r>
            <a:r>
              <a:rPr lang="en-US" sz="1600" u="sng" dirty="0"/>
              <a:t>current</a:t>
            </a:r>
            <a:r>
              <a:rPr lang="en-US" sz="1600" dirty="0"/>
              <a:t> information about the student(s) from the Teachers’ Grade </a:t>
            </a:r>
            <a:r>
              <a:rPr lang="en-US" sz="1600" dirty="0" smtClean="0"/>
              <a:t>Books</a:t>
            </a:r>
          </a:p>
          <a:p>
            <a:pPr>
              <a:lnSpc>
                <a:spcPct val="80000"/>
              </a:lnSpc>
            </a:pPr>
            <a:r>
              <a:rPr lang="en-US" sz="1600" dirty="0" smtClean="0"/>
              <a:t>The asterisk beside the grade indicates current course work.</a:t>
            </a:r>
            <a:endParaRPr lang="en-US" sz="1600" dirty="0"/>
          </a:p>
        </p:txBody>
      </p:sp>
      <p:sp>
        <p:nvSpPr>
          <p:cNvPr id="27656" name="WordArt 8"/>
          <p:cNvSpPr>
            <a:spLocks noChangeArrowheads="1" noChangeShapeType="1" noTextEdit="1"/>
          </p:cNvSpPr>
          <p:nvPr/>
        </p:nvSpPr>
        <p:spPr bwMode="auto">
          <a:xfrm>
            <a:off x="3048000" y="1371600"/>
            <a:ext cx="1543050" cy="2063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a:ln w="9525">
                  <a:solidFill>
                    <a:srgbClr val="000000"/>
                  </a:solidFill>
                  <a:round/>
                  <a:headEnd/>
                  <a:tailEnd/>
                </a:ln>
                <a:solidFill>
                  <a:srgbClr val="CC0000"/>
                </a:solidFill>
                <a:latin typeface="Arial"/>
                <a:cs typeface="Arial"/>
              </a:rPr>
              <a:t>Student's Name</a:t>
            </a:r>
          </a:p>
        </p:txBody>
      </p:sp>
      <p:sp>
        <p:nvSpPr>
          <p:cNvPr id="27657" name="Line 9"/>
          <p:cNvSpPr>
            <a:spLocks noChangeShapeType="1"/>
          </p:cNvSpPr>
          <p:nvPr/>
        </p:nvSpPr>
        <p:spPr bwMode="auto">
          <a:xfrm flipH="1">
            <a:off x="2133600" y="1577975"/>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Line 10"/>
          <p:cNvSpPr>
            <a:spLocks noChangeShapeType="1"/>
          </p:cNvSpPr>
          <p:nvPr/>
        </p:nvSpPr>
        <p:spPr bwMode="auto">
          <a:xfrm flipH="1">
            <a:off x="3048000" y="1657881"/>
            <a:ext cx="1219200" cy="19997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9" name="WordArt 11"/>
          <p:cNvSpPr>
            <a:spLocks noChangeArrowheads="1" noChangeShapeType="1" noTextEdit="1"/>
          </p:cNvSpPr>
          <p:nvPr/>
        </p:nvSpPr>
        <p:spPr bwMode="auto">
          <a:xfrm>
            <a:off x="4095750" y="4227345"/>
            <a:ext cx="1543050" cy="2063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a:ln w="9525">
                  <a:solidFill>
                    <a:srgbClr val="000000"/>
                  </a:solidFill>
                  <a:round/>
                  <a:headEnd/>
                  <a:tailEnd/>
                </a:ln>
                <a:solidFill>
                  <a:srgbClr val="CC0000"/>
                </a:solidFill>
                <a:latin typeface="Arial"/>
                <a:cs typeface="Arial"/>
              </a:rPr>
              <a:t>Teachers' Names</a:t>
            </a:r>
          </a:p>
        </p:txBody>
      </p:sp>
      <p:sp>
        <p:nvSpPr>
          <p:cNvPr id="27660" name="Rectangle 12"/>
          <p:cNvSpPr>
            <a:spLocks noChangeArrowheads="1"/>
          </p:cNvSpPr>
          <p:nvPr/>
        </p:nvSpPr>
        <p:spPr bwMode="auto">
          <a:xfrm>
            <a:off x="3733800" y="5065545"/>
            <a:ext cx="633235" cy="1447800"/>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Line 13"/>
          <p:cNvSpPr>
            <a:spLocks noChangeShapeType="1"/>
          </p:cNvSpPr>
          <p:nvPr/>
        </p:nvSpPr>
        <p:spPr bwMode="auto">
          <a:xfrm flipH="1">
            <a:off x="4362450" y="4455055"/>
            <a:ext cx="285750" cy="6104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Slide Number Placeholder 3"/>
          <p:cNvSpPr>
            <a:spLocks noGrp="1"/>
          </p:cNvSpPr>
          <p:nvPr>
            <p:ph type="sldNum" sz="quarter" idx="12"/>
          </p:nvPr>
        </p:nvSpPr>
        <p:spPr/>
        <p:txBody>
          <a:bodyPr/>
          <a:lstStyle/>
          <a:p>
            <a:fld id="{BA3F8BB7-F225-4294-8471-4F841DE2A6BB}" type="slidenum">
              <a:rPr lang="en-US" smtClean="0"/>
              <a:pPr/>
              <a:t>35</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u="sng"/>
              <a:t>Admin</a:t>
            </a:r>
          </a:p>
        </p:txBody>
      </p:sp>
      <p:sp>
        <p:nvSpPr>
          <p:cNvPr id="36867" name="Rectangle 3"/>
          <p:cNvSpPr>
            <a:spLocks noGrp="1" noChangeArrowheads="1"/>
          </p:cNvSpPr>
          <p:nvPr>
            <p:ph type="body" idx="1"/>
          </p:nvPr>
        </p:nvSpPr>
        <p:spPr>
          <a:xfrm>
            <a:off x="4916687" y="1838571"/>
            <a:ext cx="4018515" cy="2971800"/>
          </a:xfrm>
        </p:spPr>
        <p:txBody>
          <a:bodyPr/>
          <a:lstStyle/>
          <a:p>
            <a:pPr>
              <a:lnSpc>
                <a:spcPct val="80000"/>
              </a:lnSpc>
            </a:pPr>
            <a:r>
              <a:rPr lang="en-US" sz="2000"/>
              <a:t>With WebSmart, a District can manage:</a:t>
            </a:r>
          </a:p>
          <a:p>
            <a:pPr lvl="1">
              <a:lnSpc>
                <a:spcPct val="80000"/>
              </a:lnSpc>
            </a:pPr>
            <a:r>
              <a:rPr lang="en-US" sz="1800"/>
              <a:t>Access privileges for individuals and groups</a:t>
            </a:r>
          </a:p>
          <a:p>
            <a:pPr lvl="1">
              <a:lnSpc>
                <a:spcPct val="80000"/>
              </a:lnSpc>
            </a:pPr>
            <a:r>
              <a:rPr lang="en-US" sz="1800"/>
              <a:t>Setup for multiple campuses, bell schedules, calendars</a:t>
            </a:r>
          </a:p>
          <a:p>
            <a:pPr lvl="1">
              <a:lnSpc>
                <a:spcPct val="80000"/>
              </a:lnSpc>
            </a:pPr>
            <a:r>
              <a:rPr lang="en-US" sz="1800"/>
              <a:t>Facilities (i.e. classrooms, lockers)</a:t>
            </a:r>
          </a:p>
          <a:p>
            <a:pPr lvl="1">
              <a:lnSpc>
                <a:spcPct val="80000"/>
              </a:lnSpc>
            </a:pPr>
            <a:r>
              <a:rPr lang="en-US" sz="1800"/>
              <a:t>And so much more…</a:t>
            </a:r>
          </a:p>
          <a:p>
            <a:pPr>
              <a:lnSpc>
                <a:spcPct val="80000"/>
              </a:lnSpc>
            </a:pPr>
            <a:endParaRPr lang="en-US" sz="20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21167"/>
            <a:ext cx="4342857" cy="51047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800600"/>
            <a:ext cx="1447619" cy="155238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706" y="4810371"/>
            <a:ext cx="1447619" cy="19714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2325" y="4800600"/>
            <a:ext cx="1447619" cy="92381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2136" y="4800600"/>
            <a:ext cx="1447619" cy="176190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2803" y="4800600"/>
            <a:ext cx="1447619" cy="1342857"/>
          </a:xfrm>
          <a:prstGeom prst="rect">
            <a:avLst/>
          </a:prstGeom>
        </p:spPr>
      </p:pic>
      <p:sp>
        <p:nvSpPr>
          <p:cNvPr id="2" name="Slide Number Placeholder 1"/>
          <p:cNvSpPr>
            <a:spLocks noGrp="1"/>
          </p:cNvSpPr>
          <p:nvPr>
            <p:ph type="sldNum" sz="quarter" idx="12"/>
          </p:nvPr>
        </p:nvSpPr>
        <p:spPr/>
        <p:txBody>
          <a:bodyPr/>
          <a:lstStyle/>
          <a:p>
            <a:fld id="{BA3F8BB7-F225-4294-8471-4F841DE2A6BB}" type="slidenum">
              <a:rPr lang="en-US" smtClean="0"/>
              <a:pPr/>
              <a:t>36</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600200"/>
            <a:ext cx="5114286" cy="3171429"/>
          </a:xfrm>
          <a:prstGeom prst="rect">
            <a:avLst/>
          </a:prstGeom>
        </p:spPr>
      </p:pic>
      <p:sp>
        <p:nvSpPr>
          <p:cNvPr id="48130" name="Rectangle 2"/>
          <p:cNvSpPr>
            <a:spLocks noGrp="1" noChangeArrowheads="1"/>
          </p:cNvSpPr>
          <p:nvPr>
            <p:ph type="title"/>
          </p:nvPr>
        </p:nvSpPr>
        <p:spPr/>
        <p:txBody>
          <a:bodyPr/>
          <a:lstStyle/>
          <a:p>
            <a:r>
              <a:rPr lang="en-US" u="sng"/>
              <a:t>Security – Users &amp; Groups</a:t>
            </a:r>
          </a:p>
        </p:txBody>
      </p:sp>
      <p:sp>
        <p:nvSpPr>
          <p:cNvPr id="48131" name="Rectangle 3"/>
          <p:cNvSpPr>
            <a:spLocks noGrp="1" noChangeArrowheads="1"/>
          </p:cNvSpPr>
          <p:nvPr>
            <p:ph type="body" idx="1"/>
          </p:nvPr>
        </p:nvSpPr>
        <p:spPr>
          <a:xfrm>
            <a:off x="76200" y="1600200"/>
            <a:ext cx="2514600" cy="4525963"/>
          </a:xfrm>
        </p:spPr>
        <p:txBody>
          <a:bodyPr>
            <a:normAutofit fontScale="92500" lnSpcReduction="10000"/>
          </a:bodyPr>
          <a:lstStyle/>
          <a:p>
            <a:pPr>
              <a:lnSpc>
                <a:spcPct val="80000"/>
              </a:lnSpc>
            </a:pPr>
            <a:r>
              <a:rPr lang="en-US" sz="2000" dirty="0"/>
              <a:t>Users are </a:t>
            </a:r>
            <a:r>
              <a:rPr lang="en-US" sz="2000" dirty="0" smtClean="0"/>
              <a:t>created through a template process that defaults a set of access rights to a user in accordance with that template. </a:t>
            </a:r>
          </a:p>
          <a:p>
            <a:pPr>
              <a:lnSpc>
                <a:spcPct val="80000"/>
              </a:lnSpc>
            </a:pPr>
            <a:r>
              <a:rPr lang="en-US" sz="2000" dirty="0" smtClean="0"/>
              <a:t>Access can be edited on the individual users to further customize their functionality.</a:t>
            </a:r>
            <a:endParaRPr lang="en-US" sz="2000" dirty="0"/>
          </a:p>
          <a:p>
            <a:pPr>
              <a:lnSpc>
                <a:spcPct val="80000"/>
              </a:lnSpc>
            </a:pPr>
            <a:r>
              <a:rPr lang="en-US" sz="2000" dirty="0" smtClean="0"/>
              <a:t>Authorization roles and Groups </a:t>
            </a:r>
            <a:r>
              <a:rPr lang="en-US" sz="2000" dirty="0"/>
              <a:t>are setup to have </a:t>
            </a:r>
            <a:r>
              <a:rPr lang="en-US" sz="2000" dirty="0" smtClean="0"/>
              <a:t>limited/specific </a:t>
            </a:r>
            <a:r>
              <a:rPr lang="en-US" sz="2000" dirty="0"/>
              <a:t>access based on the </a:t>
            </a:r>
            <a:r>
              <a:rPr lang="en-US" sz="2000" dirty="0" smtClean="0"/>
              <a:t>District’s preferences.</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3429000"/>
            <a:ext cx="5133334" cy="2447619"/>
          </a:xfrm>
          <a:prstGeom prst="rect">
            <a:avLst/>
          </a:prstGeom>
        </p:spPr>
      </p:pic>
      <p:sp>
        <p:nvSpPr>
          <p:cNvPr id="48136" name="Line 8"/>
          <p:cNvSpPr>
            <a:spLocks noChangeShapeType="1"/>
          </p:cNvSpPr>
          <p:nvPr/>
        </p:nvSpPr>
        <p:spPr bwMode="auto">
          <a:xfrm>
            <a:off x="3276600" y="2971800"/>
            <a:ext cx="16002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BA3F8BB7-F225-4294-8471-4F841DE2A6BB}" type="slidenum">
              <a:rPr lang="en-US" smtClean="0"/>
              <a:pPr/>
              <a:t>37</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896474"/>
            <a:ext cx="7057143" cy="1952381"/>
          </a:xfrm>
          <a:prstGeom prst="rect">
            <a:avLst/>
          </a:prstGeom>
        </p:spPr>
      </p:pic>
      <p:sp>
        <p:nvSpPr>
          <p:cNvPr id="49154" name="Rectangle 2"/>
          <p:cNvSpPr>
            <a:spLocks noGrp="1" noChangeArrowheads="1"/>
          </p:cNvSpPr>
          <p:nvPr>
            <p:ph type="title"/>
          </p:nvPr>
        </p:nvSpPr>
        <p:spPr/>
        <p:txBody>
          <a:bodyPr/>
          <a:lstStyle/>
          <a:p>
            <a:r>
              <a:rPr lang="en-US" u="sng"/>
              <a:t>Districts</a:t>
            </a:r>
          </a:p>
        </p:txBody>
      </p:sp>
      <p:sp>
        <p:nvSpPr>
          <p:cNvPr id="49155" name="Rectangle 3"/>
          <p:cNvSpPr>
            <a:spLocks noGrp="1" noChangeArrowheads="1"/>
          </p:cNvSpPr>
          <p:nvPr>
            <p:ph type="body" idx="1"/>
          </p:nvPr>
        </p:nvSpPr>
        <p:spPr>
          <a:xfrm>
            <a:off x="381000" y="1524000"/>
            <a:ext cx="3200400" cy="2438400"/>
          </a:xfrm>
        </p:spPr>
        <p:txBody>
          <a:bodyPr/>
          <a:lstStyle/>
          <a:p>
            <a:pPr>
              <a:lnSpc>
                <a:spcPct val="80000"/>
              </a:lnSpc>
            </a:pPr>
            <a:r>
              <a:rPr lang="en-US" sz="1600"/>
              <a:t>WebSmart allows you to manage multiple Districts and Campuses from a single database</a:t>
            </a:r>
          </a:p>
          <a:p>
            <a:pPr>
              <a:lnSpc>
                <a:spcPct val="80000"/>
              </a:lnSpc>
            </a:pPr>
            <a:endParaRPr lang="en-US" sz="1600"/>
          </a:p>
          <a:p>
            <a:pPr>
              <a:lnSpc>
                <a:spcPct val="80000"/>
              </a:lnSpc>
            </a:pPr>
            <a:r>
              <a:rPr lang="en-US" sz="1600"/>
              <a:t>The use of Instructional Periods (years) allows you access all prior data with no loading of backups</a:t>
            </a:r>
          </a:p>
        </p:txBody>
      </p:sp>
      <p:sp>
        <p:nvSpPr>
          <p:cNvPr id="49164" name="Rectangle 12"/>
          <p:cNvSpPr>
            <a:spLocks noChangeArrowheads="1"/>
          </p:cNvSpPr>
          <p:nvPr/>
        </p:nvSpPr>
        <p:spPr bwMode="auto">
          <a:xfrm>
            <a:off x="381000" y="3810000"/>
            <a:ext cx="8458200" cy="93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r>
              <a:rPr lang="en-US" sz="1600" dirty="0"/>
              <a:t>WebSmart allows a District to give each Campus its own unique setup</a:t>
            </a:r>
          </a:p>
          <a:p>
            <a:pPr marL="342900" indent="-342900">
              <a:lnSpc>
                <a:spcPct val="80000"/>
              </a:lnSpc>
              <a:spcBef>
                <a:spcPct val="20000"/>
              </a:spcBef>
              <a:buFontTx/>
              <a:buChar char="•"/>
            </a:pPr>
            <a:endParaRPr lang="en-US" sz="1600" dirty="0"/>
          </a:p>
          <a:p>
            <a:pPr marL="342900" indent="-342900">
              <a:lnSpc>
                <a:spcPct val="80000"/>
              </a:lnSpc>
              <a:spcBef>
                <a:spcPct val="20000"/>
              </a:spcBef>
              <a:buFontTx/>
              <a:buChar char="•"/>
            </a:pPr>
            <a:r>
              <a:rPr lang="en-US" sz="1600" dirty="0"/>
              <a:t>The District can define the Grading Template to be District wide or allow the Campuses to define their own Grading Template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2438" y="1219200"/>
            <a:ext cx="4104762" cy="2485714"/>
          </a:xfrm>
          <a:prstGeom prst="rect">
            <a:avLst/>
          </a:prstGeom>
        </p:spPr>
      </p:pic>
      <p:sp>
        <p:nvSpPr>
          <p:cNvPr id="4" name="Slide Number Placeholder 3"/>
          <p:cNvSpPr>
            <a:spLocks noGrp="1"/>
          </p:cNvSpPr>
          <p:nvPr>
            <p:ph type="sldNum" sz="quarter" idx="12"/>
          </p:nvPr>
        </p:nvSpPr>
        <p:spPr/>
        <p:txBody>
          <a:bodyPr/>
          <a:lstStyle/>
          <a:p>
            <a:fld id="{BA3F8BB7-F225-4294-8471-4F841DE2A6BB}" type="slidenum">
              <a:rPr lang="en-US" smtClean="0"/>
              <a:pPr/>
              <a:t>38</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81825"/>
            <a:ext cx="4381500" cy="5599975"/>
          </a:xfrm>
          <a:prstGeom prst="rect">
            <a:avLst/>
          </a:prstGeom>
        </p:spPr>
      </p:pic>
      <p:sp>
        <p:nvSpPr>
          <p:cNvPr id="230402" name="Rectangle 2"/>
          <p:cNvSpPr>
            <a:spLocks noGrp="1" noChangeArrowheads="1"/>
          </p:cNvSpPr>
          <p:nvPr>
            <p:ph type="title"/>
          </p:nvPr>
        </p:nvSpPr>
        <p:spPr>
          <a:xfrm>
            <a:off x="457200" y="152400"/>
            <a:ext cx="8229600" cy="1143000"/>
          </a:xfrm>
        </p:spPr>
        <p:txBody>
          <a:bodyPr/>
          <a:lstStyle/>
          <a:p>
            <a:r>
              <a:rPr lang="en-US" u="sng"/>
              <a:t>Custom Search Reports</a:t>
            </a:r>
          </a:p>
        </p:txBody>
      </p:sp>
      <p:sp>
        <p:nvSpPr>
          <p:cNvPr id="230403" name="Rectangle 3"/>
          <p:cNvSpPr>
            <a:spLocks noGrp="1" noChangeArrowheads="1"/>
          </p:cNvSpPr>
          <p:nvPr>
            <p:ph type="body" idx="1"/>
          </p:nvPr>
        </p:nvSpPr>
        <p:spPr>
          <a:xfrm>
            <a:off x="4971143" y="1258025"/>
            <a:ext cx="3810000" cy="1066800"/>
          </a:xfrm>
        </p:spPr>
        <p:txBody>
          <a:bodyPr/>
          <a:lstStyle/>
          <a:p>
            <a:pPr>
              <a:lnSpc>
                <a:spcPct val="80000"/>
              </a:lnSpc>
            </a:pPr>
            <a:r>
              <a:rPr lang="en-US" sz="2400" dirty="0"/>
              <a:t>Execute customized searches exported to Excel.</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199" y="4572000"/>
            <a:ext cx="3505200" cy="215319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6828" y="2743200"/>
            <a:ext cx="4590143" cy="1710871"/>
          </a:xfrm>
          <a:prstGeom prst="rect">
            <a:avLst/>
          </a:prstGeom>
        </p:spPr>
      </p:pic>
      <p:sp>
        <p:nvSpPr>
          <p:cNvPr id="5" name="Slide Number Placeholder 4"/>
          <p:cNvSpPr>
            <a:spLocks noGrp="1"/>
          </p:cNvSpPr>
          <p:nvPr>
            <p:ph type="sldNum" sz="quarter" idx="12"/>
          </p:nvPr>
        </p:nvSpPr>
        <p:spPr/>
        <p:txBody>
          <a:bodyPr/>
          <a:lstStyle/>
          <a:p>
            <a:fld id="{BA3F8BB7-F225-4294-8471-4F841DE2A6BB}" type="slidenum">
              <a:rPr lang="en-US" smtClean="0"/>
              <a:pPr/>
              <a:t>39</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u="sng"/>
              <a:t>The Layout</a:t>
            </a:r>
          </a:p>
        </p:txBody>
      </p:sp>
      <p:sp>
        <p:nvSpPr>
          <p:cNvPr id="30723" name="Rectangle 3"/>
          <p:cNvSpPr>
            <a:spLocks noGrp="1" noChangeArrowheads="1"/>
          </p:cNvSpPr>
          <p:nvPr>
            <p:ph type="body" sz="half" idx="1"/>
          </p:nvPr>
        </p:nvSpPr>
        <p:spPr>
          <a:xfrm>
            <a:off x="457201" y="2029832"/>
            <a:ext cx="5410200" cy="1170568"/>
          </a:xfrm>
        </p:spPr>
        <p:txBody>
          <a:bodyPr/>
          <a:lstStyle/>
          <a:p>
            <a:pPr>
              <a:lnSpc>
                <a:spcPct val="80000"/>
              </a:lnSpc>
            </a:pPr>
            <a:r>
              <a:rPr lang="en-US" sz="1800" dirty="0"/>
              <a:t>The design of the program allows for easy navigation from screen to screen.</a:t>
            </a:r>
          </a:p>
          <a:p>
            <a:pPr>
              <a:lnSpc>
                <a:spcPct val="80000"/>
              </a:lnSpc>
            </a:pPr>
            <a:r>
              <a:rPr lang="en-US" sz="1800" dirty="0"/>
              <a:t>The </a:t>
            </a:r>
            <a:r>
              <a:rPr lang="en-US" sz="1800" dirty="0" smtClean="0"/>
              <a:t>drop menus in the upper right allow </a:t>
            </a:r>
            <a:r>
              <a:rPr lang="en-US" sz="1800" dirty="0"/>
              <a:t>e</a:t>
            </a:r>
            <a:r>
              <a:rPr lang="en-US" sz="1800" dirty="0" smtClean="0"/>
              <a:t>asy navigation between districts and modules</a:t>
            </a:r>
            <a:endParaRPr lang="en-US" sz="1800" dirty="0"/>
          </a:p>
        </p:txBody>
      </p:sp>
      <p:sp>
        <p:nvSpPr>
          <p:cNvPr id="30724" name="Rectangle 4"/>
          <p:cNvSpPr>
            <a:spLocks noGrp="1" noChangeArrowheads="1"/>
          </p:cNvSpPr>
          <p:nvPr>
            <p:ph type="body" sz="half" idx="2"/>
          </p:nvPr>
        </p:nvSpPr>
        <p:spPr>
          <a:xfrm>
            <a:off x="457200" y="3962400"/>
            <a:ext cx="8229600" cy="2514600"/>
          </a:xfrm>
        </p:spPr>
        <p:txBody>
          <a:bodyPr/>
          <a:lstStyle/>
          <a:p>
            <a:pPr>
              <a:lnSpc>
                <a:spcPct val="80000"/>
              </a:lnSpc>
            </a:pPr>
            <a:r>
              <a:rPr lang="en-US" sz="1800" dirty="0"/>
              <a:t>The navigation buttons in the </a:t>
            </a:r>
            <a:r>
              <a:rPr lang="en-US" sz="1800" dirty="0" smtClean="0"/>
              <a:t>upper corners </a:t>
            </a:r>
            <a:r>
              <a:rPr lang="en-US" sz="1800" dirty="0"/>
              <a:t>provide you with quick access to helpful tools</a:t>
            </a:r>
          </a:p>
          <a:p>
            <a:pPr lvl="1">
              <a:lnSpc>
                <a:spcPct val="80000"/>
              </a:lnSpc>
            </a:pPr>
            <a:r>
              <a:rPr lang="en-US" sz="1600" dirty="0"/>
              <a:t>Home: returns you to the opening screen</a:t>
            </a:r>
          </a:p>
          <a:p>
            <a:pPr lvl="1">
              <a:lnSpc>
                <a:spcPct val="80000"/>
              </a:lnSpc>
            </a:pPr>
            <a:r>
              <a:rPr lang="en-US" sz="1600" dirty="0" smtClean="0"/>
              <a:t>Help</a:t>
            </a:r>
            <a:r>
              <a:rPr lang="en-US" sz="1600" dirty="0"/>
              <a:t>: provides you </a:t>
            </a:r>
            <a:r>
              <a:rPr lang="en-US" sz="1600" dirty="0" smtClean="0"/>
              <a:t>with online resources, including step-by-step “how-to” instructions, links to state and federal websites, and training videos</a:t>
            </a:r>
            <a:endParaRPr lang="en-US" sz="1600" dirty="0"/>
          </a:p>
          <a:p>
            <a:pPr lvl="1">
              <a:lnSpc>
                <a:spcPct val="80000"/>
              </a:lnSpc>
            </a:pPr>
            <a:r>
              <a:rPr lang="en-US" sz="1600" dirty="0"/>
              <a:t>My Account: allows you to change your password and </a:t>
            </a:r>
            <a:r>
              <a:rPr lang="en-US" sz="1600" dirty="0" smtClean="0"/>
              <a:t>upload a signature for requisition approvers </a:t>
            </a:r>
            <a:endParaRPr lang="en-US" sz="1600" dirty="0"/>
          </a:p>
          <a:p>
            <a:pPr lvl="1">
              <a:lnSpc>
                <a:spcPct val="80000"/>
              </a:lnSpc>
            </a:pPr>
            <a:r>
              <a:rPr lang="en-US" sz="1600" dirty="0" smtClean="0"/>
              <a:t>Logout</a:t>
            </a:r>
            <a:r>
              <a:rPr lang="en-US" sz="1600" dirty="0"/>
              <a:t>: to be used when exiting the program  </a:t>
            </a:r>
          </a:p>
          <a:p>
            <a:pPr lvl="2">
              <a:lnSpc>
                <a:spcPct val="80000"/>
              </a:lnSpc>
            </a:pPr>
            <a:r>
              <a:rPr lang="en-US" sz="1400" dirty="0"/>
              <a:t>Since the system is web-based it is important to know you are securely logged off.  However, if you are inactive longer than a set time frame the system will log you out to prevent non-authorized users access through your login.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600200"/>
            <a:ext cx="2590476" cy="10952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3486385"/>
            <a:ext cx="1770666" cy="224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000" y="3495905"/>
            <a:ext cx="1344000" cy="213333"/>
          </a:xfrm>
          <a:prstGeom prst="rect">
            <a:avLst/>
          </a:prstGeom>
        </p:spPr>
      </p:pic>
      <p:sp>
        <p:nvSpPr>
          <p:cNvPr id="5" name="Slide Number Placeholder 4"/>
          <p:cNvSpPr>
            <a:spLocks noGrp="1"/>
          </p:cNvSpPr>
          <p:nvPr>
            <p:ph type="sldNum" sz="quarter" idx="12"/>
          </p:nvPr>
        </p:nvSpPr>
        <p:spPr/>
        <p:txBody>
          <a:bodyPr/>
          <a:lstStyle/>
          <a:p>
            <a:fld id="{778A3097-87B8-451F-A96A-A664B082ECCD}"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000"/>
    </mc:Choice>
    <mc:Fallback xmlns="">
      <p:transition advTm="6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65" name="Picture 5" descr="WEBSMART_LOGO_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8200"/>
            <a:ext cx="4495800" cy="3540125"/>
          </a:xfrm>
          <a:prstGeom prst="rect">
            <a:avLst/>
          </a:prstGeom>
          <a:noFill/>
          <a:extLst>
            <a:ext uri="{909E8E84-426E-40DD-AFC4-6F175D3DCCD1}">
              <a14:hiddenFill xmlns:a14="http://schemas.microsoft.com/office/drawing/2010/main">
                <a:solidFill>
                  <a:srgbClr val="FFFFFF"/>
                </a:solidFill>
              </a14:hiddenFill>
            </a:ext>
          </a:extLst>
        </p:spPr>
      </p:pic>
      <p:sp>
        <p:nvSpPr>
          <p:cNvPr id="860162" name="Rectangle 2"/>
          <p:cNvSpPr>
            <a:spLocks noGrp="1" noChangeArrowheads="1"/>
          </p:cNvSpPr>
          <p:nvPr>
            <p:ph type="title"/>
          </p:nvPr>
        </p:nvSpPr>
        <p:spPr>
          <a:xfrm>
            <a:off x="457200" y="274638"/>
            <a:ext cx="5943600" cy="1143000"/>
          </a:xfrm>
        </p:spPr>
        <p:txBody>
          <a:bodyPr/>
          <a:lstStyle/>
          <a:p>
            <a:r>
              <a:rPr lang="en-US" u="sng"/>
              <a:t>Benefits</a:t>
            </a:r>
          </a:p>
        </p:txBody>
      </p:sp>
      <p:sp>
        <p:nvSpPr>
          <p:cNvPr id="860163" name="Rectangle 3"/>
          <p:cNvSpPr>
            <a:spLocks noGrp="1" noChangeArrowheads="1"/>
          </p:cNvSpPr>
          <p:nvPr>
            <p:ph type="body" idx="1"/>
          </p:nvPr>
        </p:nvSpPr>
        <p:spPr>
          <a:xfrm>
            <a:off x="152400" y="2133600"/>
            <a:ext cx="6019800" cy="4648200"/>
          </a:xfrm>
        </p:spPr>
        <p:txBody>
          <a:bodyPr/>
          <a:lstStyle/>
          <a:p>
            <a:pPr>
              <a:buFont typeface="Wingdings" pitchFamily="2" charset="2"/>
              <a:buChar char="ü"/>
            </a:pPr>
            <a:r>
              <a:rPr lang="en-US" sz="2800"/>
              <a:t>24/7 Support</a:t>
            </a:r>
          </a:p>
          <a:p>
            <a:pPr>
              <a:buFont typeface="Wingdings" pitchFamily="2" charset="2"/>
              <a:buChar char="ü"/>
            </a:pPr>
            <a:r>
              <a:rPr lang="en-US" sz="2800"/>
              <a:t>Training = no additional cost</a:t>
            </a:r>
          </a:p>
          <a:p>
            <a:pPr>
              <a:buFont typeface="Wingdings" pitchFamily="2" charset="2"/>
              <a:buChar char="ü"/>
            </a:pPr>
            <a:r>
              <a:rPr lang="en-US" sz="2800"/>
              <a:t>Conversion = no additional cost</a:t>
            </a:r>
          </a:p>
          <a:p>
            <a:pPr>
              <a:buFont typeface="Wingdings" pitchFamily="2" charset="2"/>
              <a:buChar char="ü"/>
            </a:pPr>
            <a:r>
              <a:rPr lang="en-US" sz="2800"/>
              <a:t>No need for additional Hardware</a:t>
            </a:r>
          </a:p>
          <a:p>
            <a:pPr>
              <a:buFont typeface="Wingdings" pitchFamily="2" charset="2"/>
              <a:buChar char="ü"/>
            </a:pPr>
            <a:r>
              <a:rPr lang="en-US" sz="2800"/>
              <a:t>No Support Staff required</a:t>
            </a:r>
          </a:p>
          <a:p>
            <a:pPr>
              <a:buFont typeface="Wingdings" pitchFamily="2" charset="2"/>
              <a:buChar char="ü"/>
            </a:pPr>
            <a:r>
              <a:rPr lang="en-US" sz="2800"/>
              <a:t>No updates, no patches to install</a:t>
            </a:r>
          </a:p>
          <a:p>
            <a:pPr>
              <a:buFont typeface="Wingdings" pitchFamily="2" charset="2"/>
              <a:buChar char="ü"/>
            </a:pPr>
            <a:r>
              <a:rPr lang="en-US" sz="2800"/>
              <a:t>All FASRAG / PEIMS / IRS code tables uploaded from Central Server</a:t>
            </a:r>
          </a:p>
        </p:txBody>
      </p:sp>
      <p:sp>
        <p:nvSpPr>
          <p:cNvPr id="2" name="Slide Number Placeholder 1"/>
          <p:cNvSpPr>
            <a:spLocks noGrp="1"/>
          </p:cNvSpPr>
          <p:nvPr>
            <p:ph type="sldNum" sz="quarter" idx="12"/>
          </p:nvPr>
        </p:nvSpPr>
        <p:spPr/>
        <p:txBody>
          <a:bodyPr/>
          <a:lstStyle/>
          <a:p>
            <a:fld id="{BA3F8BB7-F225-4294-8471-4F841DE2A6BB}" type="slidenum">
              <a:rPr lang="en-US" smtClean="0"/>
              <a:pPr/>
              <a:t>40</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457200" y="685800"/>
            <a:ext cx="8229600" cy="5943600"/>
          </a:xfrm>
        </p:spPr>
        <p:txBody>
          <a:bodyPr/>
          <a:lstStyle/>
          <a:p>
            <a:pPr algn="ctr">
              <a:lnSpc>
                <a:spcPct val="90000"/>
              </a:lnSpc>
              <a:buFontTx/>
              <a:buNone/>
            </a:pPr>
            <a:r>
              <a:rPr lang="en-US" sz="2400"/>
              <a:t>    Thank you for taking the time to learn more about how </a:t>
            </a:r>
            <a:r>
              <a:rPr lang="en-US" sz="2400">
                <a:solidFill>
                  <a:schemeClr val="accent2"/>
                </a:solidFill>
              </a:rPr>
              <a:t>WebSmart by JR3</a:t>
            </a:r>
            <a:r>
              <a:rPr lang="en-US" sz="2400"/>
              <a:t> can benefit your District. We look forward to hearing from you.</a:t>
            </a:r>
          </a:p>
          <a:p>
            <a:pPr algn="ctr">
              <a:lnSpc>
                <a:spcPct val="90000"/>
              </a:lnSpc>
              <a:buFontTx/>
              <a:buNone/>
            </a:pPr>
            <a:endParaRPr lang="en-US" sz="2400"/>
          </a:p>
          <a:p>
            <a:pPr algn="ctr">
              <a:lnSpc>
                <a:spcPct val="90000"/>
              </a:lnSpc>
              <a:buFontTx/>
              <a:buNone/>
            </a:pPr>
            <a:endParaRPr lang="en-US" sz="2400"/>
          </a:p>
          <a:p>
            <a:pPr algn="ctr">
              <a:lnSpc>
                <a:spcPct val="90000"/>
              </a:lnSpc>
              <a:buFontTx/>
              <a:buNone/>
            </a:pPr>
            <a:endParaRPr lang="en-US" sz="2400"/>
          </a:p>
          <a:p>
            <a:pPr algn="ctr">
              <a:lnSpc>
                <a:spcPct val="90000"/>
              </a:lnSpc>
              <a:buFontTx/>
              <a:buNone/>
            </a:pPr>
            <a:endParaRPr lang="en-US" sz="2400"/>
          </a:p>
          <a:p>
            <a:pPr algn="ctr">
              <a:lnSpc>
                <a:spcPct val="90000"/>
              </a:lnSpc>
              <a:buFontTx/>
              <a:buNone/>
            </a:pPr>
            <a:endParaRPr lang="en-US" sz="2400"/>
          </a:p>
          <a:p>
            <a:pPr algn="ctr">
              <a:lnSpc>
                <a:spcPct val="90000"/>
              </a:lnSpc>
              <a:buFontTx/>
              <a:buNone/>
            </a:pPr>
            <a:endParaRPr lang="en-US" sz="2400"/>
          </a:p>
          <a:p>
            <a:pPr algn="ctr">
              <a:lnSpc>
                <a:spcPct val="90000"/>
              </a:lnSpc>
              <a:buFontTx/>
              <a:buNone/>
            </a:pPr>
            <a:endParaRPr lang="en-US" sz="2400"/>
          </a:p>
          <a:p>
            <a:pPr algn="ctr">
              <a:lnSpc>
                <a:spcPct val="90000"/>
              </a:lnSpc>
              <a:buFontTx/>
              <a:buNone/>
            </a:pPr>
            <a:endParaRPr lang="en-US" sz="2400"/>
          </a:p>
          <a:p>
            <a:pPr algn="ctr">
              <a:lnSpc>
                <a:spcPct val="90000"/>
              </a:lnSpc>
              <a:buFontTx/>
              <a:buNone/>
            </a:pPr>
            <a:endParaRPr lang="en-US" sz="2400"/>
          </a:p>
          <a:p>
            <a:pPr algn="ctr">
              <a:lnSpc>
                <a:spcPct val="90000"/>
              </a:lnSpc>
              <a:buFontTx/>
              <a:buNone/>
            </a:pPr>
            <a:endParaRPr lang="en-US" sz="2400"/>
          </a:p>
          <a:p>
            <a:pPr algn="ctr">
              <a:lnSpc>
                <a:spcPct val="90000"/>
              </a:lnSpc>
              <a:buFontTx/>
              <a:buNone/>
            </a:pPr>
            <a:r>
              <a:rPr lang="en-US" sz="2400"/>
              <a:t>Toll Free (866) 759-1902</a:t>
            </a:r>
          </a:p>
          <a:p>
            <a:pPr algn="ctr">
              <a:lnSpc>
                <a:spcPct val="90000"/>
              </a:lnSpc>
              <a:buFontTx/>
              <a:buNone/>
            </a:pPr>
            <a:r>
              <a:rPr lang="en-US" sz="2400"/>
              <a:t>info@jr3online.com</a:t>
            </a:r>
          </a:p>
        </p:txBody>
      </p:sp>
      <p:pic>
        <p:nvPicPr>
          <p:cNvPr id="51203" name="Picture 3" descr="WEBSMART_LOGO_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514600"/>
            <a:ext cx="2900363" cy="22844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A3F8BB7-F225-4294-8471-4F841DE2A6BB}" type="slidenum">
              <a:rPr lang="en-US" smtClean="0"/>
              <a:pPr/>
              <a:t>41</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057400" y="2286000"/>
            <a:ext cx="5029200" cy="2286000"/>
          </a:xfrm>
          <a:prstGeom prst="rect">
            <a:avLst/>
          </a:prstGeom>
          <a:solidFill>
            <a:srgbClr val="FFF5E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Rectangle 3"/>
          <p:cNvSpPr>
            <a:spLocks noChangeArrowheads="1"/>
          </p:cNvSpPr>
          <p:nvPr/>
        </p:nvSpPr>
        <p:spPr bwMode="auto">
          <a:xfrm>
            <a:off x="3886200" y="2347913"/>
            <a:ext cx="3200400"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endParaRPr lang="en-US" sz="1600"/>
          </a:p>
          <a:p>
            <a:pPr marL="742950" lvl="1" indent="-285750">
              <a:lnSpc>
                <a:spcPct val="80000"/>
              </a:lnSpc>
              <a:spcBef>
                <a:spcPct val="20000"/>
              </a:spcBef>
              <a:buFontTx/>
              <a:buChar char="–"/>
            </a:pPr>
            <a:r>
              <a:rPr lang="en-US" sz="1600"/>
              <a:t>Primary</a:t>
            </a:r>
          </a:p>
          <a:p>
            <a:pPr marL="742950" lvl="1" indent="-285750">
              <a:lnSpc>
                <a:spcPct val="80000"/>
              </a:lnSpc>
              <a:spcBef>
                <a:spcPct val="20000"/>
              </a:spcBef>
              <a:buFontTx/>
              <a:buChar char="–"/>
            </a:pPr>
            <a:r>
              <a:rPr lang="en-US" sz="1600"/>
              <a:t>Calendar</a:t>
            </a:r>
          </a:p>
          <a:p>
            <a:pPr marL="742950" lvl="1" indent="-285750">
              <a:lnSpc>
                <a:spcPct val="80000"/>
              </a:lnSpc>
              <a:spcBef>
                <a:spcPct val="20000"/>
              </a:spcBef>
              <a:buFontTx/>
              <a:buChar char="–"/>
            </a:pPr>
            <a:r>
              <a:rPr lang="en-US" sz="1600"/>
              <a:t>Return to Previous Menu</a:t>
            </a:r>
          </a:p>
          <a:p>
            <a:pPr marL="742950" lvl="1" indent="-285750">
              <a:lnSpc>
                <a:spcPct val="80000"/>
              </a:lnSpc>
              <a:spcBef>
                <a:spcPct val="20000"/>
              </a:spcBef>
              <a:buFontTx/>
              <a:buChar char="–"/>
            </a:pPr>
            <a:r>
              <a:rPr lang="en-US" sz="1600"/>
              <a:t>Run Report / Print</a:t>
            </a:r>
          </a:p>
          <a:p>
            <a:pPr marL="742950" lvl="1" indent="-285750">
              <a:lnSpc>
                <a:spcPct val="80000"/>
              </a:lnSpc>
              <a:spcBef>
                <a:spcPct val="20000"/>
              </a:spcBef>
              <a:buFontTx/>
              <a:buChar char="–"/>
            </a:pPr>
            <a:r>
              <a:rPr lang="en-US" sz="1600"/>
              <a:t>View</a:t>
            </a:r>
          </a:p>
          <a:p>
            <a:pPr marL="742950" lvl="1" indent="-285750">
              <a:lnSpc>
                <a:spcPct val="80000"/>
              </a:lnSpc>
              <a:spcBef>
                <a:spcPct val="20000"/>
              </a:spcBef>
              <a:buFontTx/>
              <a:buChar char="–"/>
            </a:pPr>
            <a:r>
              <a:rPr lang="en-US" sz="1600"/>
              <a:t>View Ledger</a:t>
            </a:r>
          </a:p>
        </p:txBody>
      </p:sp>
      <p:sp>
        <p:nvSpPr>
          <p:cNvPr id="33796" name="Rectangle 4"/>
          <p:cNvSpPr>
            <a:spLocks noGrp="1" noChangeArrowheads="1"/>
          </p:cNvSpPr>
          <p:nvPr>
            <p:ph type="title"/>
          </p:nvPr>
        </p:nvSpPr>
        <p:spPr/>
        <p:txBody>
          <a:bodyPr/>
          <a:lstStyle/>
          <a:p>
            <a:r>
              <a:rPr lang="en-US" u="sng"/>
              <a:t>WebSmart Icons</a:t>
            </a:r>
          </a:p>
        </p:txBody>
      </p:sp>
      <p:sp>
        <p:nvSpPr>
          <p:cNvPr id="33797" name="Rectangle 5"/>
          <p:cNvSpPr>
            <a:spLocks noGrp="1" noChangeArrowheads="1"/>
          </p:cNvSpPr>
          <p:nvPr>
            <p:ph type="body" sz="half" idx="1"/>
          </p:nvPr>
        </p:nvSpPr>
        <p:spPr>
          <a:xfrm>
            <a:off x="1371600" y="5105400"/>
            <a:ext cx="6400800" cy="1143000"/>
          </a:xfrm>
        </p:spPr>
        <p:txBody>
          <a:bodyPr/>
          <a:lstStyle/>
          <a:p>
            <a:pPr>
              <a:lnSpc>
                <a:spcPct val="80000"/>
              </a:lnSpc>
            </a:pPr>
            <a:r>
              <a:rPr lang="en-US" sz="1800"/>
              <a:t>Here is a collection of icons used throughout the program</a:t>
            </a:r>
          </a:p>
          <a:p>
            <a:pPr>
              <a:lnSpc>
                <a:spcPct val="80000"/>
              </a:lnSpc>
            </a:pPr>
            <a:r>
              <a:rPr lang="en-US" sz="1800"/>
              <a:t>This consistency allows users trained in one aspect to be able to work in additional areas without requiring excessive additional training.</a:t>
            </a:r>
          </a:p>
        </p:txBody>
      </p:sp>
      <p:sp>
        <p:nvSpPr>
          <p:cNvPr id="33798" name="Rectangle 6"/>
          <p:cNvSpPr>
            <a:spLocks noGrp="1" noChangeArrowheads="1"/>
          </p:cNvSpPr>
          <p:nvPr>
            <p:ph type="body" sz="half" idx="2"/>
          </p:nvPr>
        </p:nvSpPr>
        <p:spPr>
          <a:xfrm>
            <a:off x="2209800" y="2347913"/>
            <a:ext cx="2133600" cy="1538287"/>
          </a:xfrm>
        </p:spPr>
        <p:txBody>
          <a:bodyPr/>
          <a:lstStyle/>
          <a:p>
            <a:pPr>
              <a:lnSpc>
                <a:spcPct val="80000"/>
              </a:lnSpc>
              <a:buFontTx/>
              <a:buNone/>
            </a:pPr>
            <a:endParaRPr lang="en-US" sz="1800"/>
          </a:p>
          <a:p>
            <a:pPr lvl="1">
              <a:lnSpc>
                <a:spcPct val="80000"/>
              </a:lnSpc>
            </a:pPr>
            <a:r>
              <a:rPr lang="en-US" sz="1600"/>
              <a:t>Update</a:t>
            </a:r>
          </a:p>
          <a:p>
            <a:pPr lvl="1">
              <a:lnSpc>
                <a:spcPct val="80000"/>
              </a:lnSpc>
            </a:pPr>
            <a:r>
              <a:rPr lang="en-US" sz="1600"/>
              <a:t>Add</a:t>
            </a:r>
          </a:p>
          <a:p>
            <a:pPr lvl="1">
              <a:lnSpc>
                <a:spcPct val="80000"/>
              </a:lnSpc>
            </a:pPr>
            <a:r>
              <a:rPr lang="en-US" sz="1600"/>
              <a:t>Edit</a:t>
            </a:r>
          </a:p>
          <a:p>
            <a:pPr lvl="1">
              <a:lnSpc>
                <a:spcPct val="80000"/>
              </a:lnSpc>
            </a:pPr>
            <a:r>
              <a:rPr lang="en-US" sz="1600"/>
              <a:t>Cancel</a:t>
            </a:r>
          </a:p>
          <a:p>
            <a:pPr lvl="1">
              <a:lnSpc>
                <a:spcPct val="80000"/>
              </a:lnSpc>
            </a:pPr>
            <a:r>
              <a:rPr lang="en-US" sz="1600"/>
              <a:t>Delete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895600"/>
            <a:ext cx="152381" cy="1523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421759"/>
            <a:ext cx="152381" cy="1523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9155" y="2667018"/>
            <a:ext cx="142857" cy="1523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2147" y="3667731"/>
            <a:ext cx="152381" cy="152381"/>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000" y="2667019"/>
            <a:ext cx="142857" cy="15238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0" y="3630542"/>
            <a:ext cx="142857" cy="13333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4599" y="3155175"/>
            <a:ext cx="152381" cy="152381"/>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1000" y="2895600"/>
            <a:ext cx="152381" cy="142857"/>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0" y="3124200"/>
            <a:ext cx="123810" cy="142857"/>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0" y="3886219"/>
            <a:ext cx="152381" cy="152381"/>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91000" y="3352800"/>
            <a:ext cx="133333" cy="133333"/>
          </a:xfrm>
          <a:prstGeom prst="rect">
            <a:avLst/>
          </a:prstGeom>
        </p:spPr>
      </p:pic>
      <p:sp>
        <p:nvSpPr>
          <p:cNvPr id="13" name="Slide Number Placeholder 12"/>
          <p:cNvSpPr>
            <a:spLocks noGrp="1"/>
          </p:cNvSpPr>
          <p:nvPr>
            <p:ph type="sldNum" sz="quarter" idx="12"/>
          </p:nvPr>
        </p:nvSpPr>
        <p:spPr/>
        <p:txBody>
          <a:bodyPr/>
          <a:lstStyle/>
          <a:p>
            <a:fld id="{778A3097-87B8-451F-A96A-A664B082ECCD}"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3000"/>
    </mc:Choice>
    <mc:Fallback xmlns="">
      <p:transition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9144000" cy="1143000"/>
          </a:xfrm>
        </p:spPr>
        <p:txBody>
          <a:bodyPr/>
          <a:lstStyle/>
          <a:p>
            <a:r>
              <a:rPr lang="en-US" sz="3600" u="sng"/>
              <a:t>Integrated Business &amp; Student Services</a:t>
            </a:r>
          </a:p>
        </p:txBody>
      </p:sp>
      <p:sp>
        <p:nvSpPr>
          <p:cNvPr id="8195" name="Rectangle 3"/>
          <p:cNvSpPr>
            <a:spLocks noGrp="1" noChangeArrowheads="1"/>
          </p:cNvSpPr>
          <p:nvPr>
            <p:ph type="body" idx="1"/>
          </p:nvPr>
        </p:nvSpPr>
        <p:spPr>
          <a:xfrm>
            <a:off x="228600" y="1600200"/>
            <a:ext cx="3505200" cy="4648200"/>
          </a:xfrm>
        </p:spPr>
        <p:txBody>
          <a:bodyPr/>
          <a:lstStyle/>
          <a:p>
            <a:pPr>
              <a:lnSpc>
                <a:spcPct val="80000"/>
              </a:lnSpc>
            </a:pPr>
            <a:r>
              <a:rPr lang="en-US" sz="2400" dirty="0"/>
              <a:t>Automatic Student Services and Business Applications integration </a:t>
            </a:r>
            <a:r>
              <a:rPr lang="en-US" sz="2400" dirty="0" smtClean="0"/>
              <a:t>that meet </a:t>
            </a:r>
            <a:r>
              <a:rPr lang="en-US" sz="2400" dirty="0"/>
              <a:t>PEIMS requirements with no duplicated data </a:t>
            </a:r>
          </a:p>
          <a:p>
            <a:pPr>
              <a:lnSpc>
                <a:spcPct val="80000"/>
              </a:lnSpc>
            </a:pPr>
            <a:endParaRPr lang="en-US" sz="2400" dirty="0"/>
          </a:p>
          <a:p>
            <a:pPr>
              <a:lnSpc>
                <a:spcPct val="80000"/>
              </a:lnSpc>
            </a:pPr>
            <a:r>
              <a:rPr lang="en-US" sz="2400" dirty="0"/>
              <a:t>PEIMS submissions do not require merging of data as you will see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845" y="1349088"/>
            <a:ext cx="5227755" cy="5508912"/>
          </a:xfrm>
          <a:prstGeom prst="rect">
            <a:avLst/>
          </a:prstGeom>
        </p:spPr>
      </p:pic>
      <p:sp>
        <p:nvSpPr>
          <p:cNvPr id="2" name="Slide Number Placeholder 1"/>
          <p:cNvSpPr>
            <a:spLocks noGrp="1"/>
          </p:cNvSpPr>
          <p:nvPr>
            <p:ph type="sldNum" sz="quarter" idx="12"/>
          </p:nvPr>
        </p:nvSpPr>
        <p:spPr/>
        <p:txBody>
          <a:bodyPr/>
          <a:lstStyle/>
          <a:p>
            <a:fld id="{BA3F8BB7-F225-4294-8471-4F841DE2A6BB}"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u="sng"/>
              <a:t>Finance</a:t>
            </a:r>
          </a:p>
        </p:txBody>
      </p:sp>
      <p:sp>
        <p:nvSpPr>
          <p:cNvPr id="9219" name="Rectangle 3"/>
          <p:cNvSpPr>
            <a:spLocks noGrp="1" noChangeArrowheads="1"/>
          </p:cNvSpPr>
          <p:nvPr>
            <p:ph type="body" sz="half" idx="1"/>
          </p:nvPr>
        </p:nvSpPr>
        <p:spPr>
          <a:xfrm>
            <a:off x="5791200" y="1524000"/>
            <a:ext cx="3200400" cy="2971800"/>
          </a:xfrm>
        </p:spPr>
        <p:txBody>
          <a:bodyPr/>
          <a:lstStyle/>
          <a:p>
            <a:pPr>
              <a:lnSpc>
                <a:spcPct val="90000"/>
              </a:lnSpc>
            </a:pPr>
            <a:r>
              <a:rPr lang="en-US" sz="2000"/>
              <a:t>Human Resources </a:t>
            </a:r>
          </a:p>
          <a:p>
            <a:pPr>
              <a:lnSpc>
                <a:spcPct val="90000"/>
              </a:lnSpc>
            </a:pPr>
            <a:r>
              <a:rPr lang="en-US" sz="2000"/>
              <a:t>Payroll </a:t>
            </a:r>
          </a:p>
          <a:p>
            <a:pPr>
              <a:lnSpc>
                <a:spcPct val="90000"/>
              </a:lnSpc>
            </a:pPr>
            <a:r>
              <a:rPr lang="en-US" sz="2000"/>
              <a:t>Accounts Receivable </a:t>
            </a:r>
          </a:p>
          <a:p>
            <a:pPr>
              <a:lnSpc>
                <a:spcPct val="90000"/>
              </a:lnSpc>
            </a:pPr>
            <a:r>
              <a:rPr lang="en-US" sz="2000"/>
              <a:t>Accounts Payable </a:t>
            </a:r>
          </a:p>
          <a:p>
            <a:pPr>
              <a:lnSpc>
                <a:spcPct val="90000"/>
              </a:lnSpc>
            </a:pPr>
            <a:r>
              <a:rPr lang="en-US" sz="2000"/>
              <a:t>Purchasing/Requisition </a:t>
            </a:r>
          </a:p>
          <a:p>
            <a:pPr>
              <a:lnSpc>
                <a:spcPct val="90000"/>
              </a:lnSpc>
            </a:pPr>
            <a:r>
              <a:rPr lang="en-US" sz="2000"/>
              <a:t>Budget Management</a:t>
            </a:r>
          </a:p>
          <a:p>
            <a:pPr>
              <a:lnSpc>
                <a:spcPct val="90000"/>
              </a:lnSpc>
            </a:pPr>
            <a:endParaRPr lang="en-US" sz="2000"/>
          </a:p>
          <a:p>
            <a:pPr>
              <a:lnSpc>
                <a:spcPct val="90000"/>
              </a:lnSpc>
            </a:pPr>
            <a:endParaRPr lang="en-US" sz="20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9" y="1447800"/>
            <a:ext cx="5633231" cy="21551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914" y="4181694"/>
            <a:ext cx="1514286" cy="176190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3714" y="4181695"/>
            <a:ext cx="1447619" cy="15523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3514" y="4181695"/>
            <a:ext cx="1447619" cy="176190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6687" y="4181695"/>
            <a:ext cx="1447619" cy="113333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495" y="4181695"/>
            <a:ext cx="1447619" cy="1761905"/>
          </a:xfrm>
          <a:prstGeom prst="rect">
            <a:avLst/>
          </a:prstGeom>
        </p:spPr>
      </p:pic>
      <p:sp>
        <p:nvSpPr>
          <p:cNvPr id="8" name="Slide Number Placeholder 7"/>
          <p:cNvSpPr>
            <a:spLocks noGrp="1"/>
          </p:cNvSpPr>
          <p:nvPr>
            <p:ph type="sldNum" sz="quarter" idx="12"/>
          </p:nvPr>
        </p:nvSpPr>
        <p:spPr/>
        <p:txBody>
          <a:bodyPr/>
          <a:lstStyle/>
          <a:p>
            <a:fld id="{778A3097-87B8-451F-A96A-A664B082ECCD}"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u="sng"/>
              <a:t>Finance Reports</a:t>
            </a:r>
          </a:p>
        </p:txBody>
      </p:sp>
      <p:sp>
        <p:nvSpPr>
          <p:cNvPr id="12294" name="Rectangle 6"/>
          <p:cNvSpPr>
            <a:spLocks noChangeArrowheads="1"/>
          </p:cNvSpPr>
          <p:nvPr/>
        </p:nvSpPr>
        <p:spPr bwMode="auto">
          <a:xfrm>
            <a:off x="762000" y="5348057"/>
            <a:ext cx="7467600" cy="143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dirty="0"/>
              <a:t>WebSmart provides numerous reports that are </a:t>
            </a:r>
            <a:r>
              <a:rPr lang="en-US" i="1" dirty="0"/>
              <a:t>customizable</a:t>
            </a:r>
            <a:r>
              <a:rPr lang="en-US" dirty="0"/>
              <a:t> to meet </a:t>
            </a:r>
            <a:r>
              <a:rPr lang="en-US" i="1" dirty="0"/>
              <a:t>your</a:t>
            </a:r>
            <a:r>
              <a:rPr lang="en-US" dirty="0"/>
              <a:t> Finance </a:t>
            </a:r>
            <a:r>
              <a:rPr lang="en-US" dirty="0" smtClean="0"/>
              <a:t>needs</a:t>
            </a:r>
          </a:p>
          <a:p>
            <a:pPr marL="342900" indent="-342900">
              <a:spcBef>
                <a:spcPct val="20000"/>
              </a:spcBef>
              <a:buFontTx/>
              <a:buChar char="•"/>
            </a:pPr>
            <a:r>
              <a:rPr lang="en-US" dirty="0" smtClean="0"/>
              <a:t>Reports are grouped into categories for ease in finding reports and delegating security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381" y="1447800"/>
            <a:ext cx="5895238" cy="3685715"/>
          </a:xfrm>
          <a:prstGeom prst="rect">
            <a:avLst/>
          </a:prstGeom>
        </p:spPr>
      </p:pic>
      <p:sp>
        <p:nvSpPr>
          <p:cNvPr id="3" name="Slide Number Placeholder 2"/>
          <p:cNvSpPr>
            <a:spLocks noGrp="1"/>
          </p:cNvSpPr>
          <p:nvPr>
            <p:ph type="sldNum" sz="quarter" idx="12"/>
          </p:nvPr>
        </p:nvSpPr>
        <p:spPr/>
        <p:txBody>
          <a:bodyPr/>
          <a:lstStyle/>
          <a:p>
            <a:fld id="{BA3F8BB7-F225-4294-8471-4F841DE2A6BB}"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650521"/>
            <a:ext cx="6214400" cy="30550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05" y="1319361"/>
            <a:ext cx="3752695" cy="1836255"/>
          </a:xfrm>
          <a:prstGeom prst="rect">
            <a:avLst/>
          </a:prstGeom>
        </p:spPr>
      </p:pic>
      <p:sp>
        <p:nvSpPr>
          <p:cNvPr id="17410" name="Rectangle 2"/>
          <p:cNvSpPr>
            <a:spLocks noGrp="1" noChangeArrowheads="1"/>
          </p:cNvSpPr>
          <p:nvPr>
            <p:ph type="title"/>
          </p:nvPr>
        </p:nvSpPr>
        <p:spPr/>
        <p:txBody>
          <a:bodyPr/>
          <a:lstStyle/>
          <a:p>
            <a:r>
              <a:rPr lang="en-US" u="sng"/>
              <a:t>Budget – </a:t>
            </a:r>
            <a:r>
              <a:rPr lang="en-US" i="1" u="sng"/>
              <a:t>Revenue &amp; Expenses</a:t>
            </a:r>
          </a:p>
        </p:txBody>
      </p:sp>
      <p:sp>
        <p:nvSpPr>
          <p:cNvPr id="17411" name="Rectangle 3"/>
          <p:cNvSpPr>
            <a:spLocks noGrp="1" noChangeArrowheads="1"/>
          </p:cNvSpPr>
          <p:nvPr>
            <p:ph type="body" idx="1"/>
          </p:nvPr>
        </p:nvSpPr>
        <p:spPr>
          <a:xfrm>
            <a:off x="6366800" y="3733800"/>
            <a:ext cx="2701000" cy="2895600"/>
          </a:xfrm>
        </p:spPr>
        <p:txBody>
          <a:bodyPr>
            <a:normAutofit lnSpcReduction="10000"/>
          </a:bodyPr>
          <a:lstStyle/>
          <a:p>
            <a:pPr>
              <a:lnSpc>
                <a:spcPct val="80000"/>
              </a:lnSpc>
            </a:pPr>
            <a:r>
              <a:rPr lang="en-US" sz="1800" dirty="0"/>
              <a:t>Easy to manage Budget screens that allow users to manage initial Budgets and all subsequent Revisions</a:t>
            </a:r>
            <a:r>
              <a:rPr lang="en-US" sz="1800" dirty="0" smtClean="0"/>
              <a:t>.</a:t>
            </a:r>
            <a:endParaRPr lang="en-US" sz="1800" dirty="0"/>
          </a:p>
          <a:p>
            <a:pPr>
              <a:lnSpc>
                <a:spcPct val="80000"/>
              </a:lnSpc>
            </a:pPr>
            <a:r>
              <a:rPr lang="en-US" sz="1800" dirty="0"/>
              <a:t>In addition, authorized users can electronically request Appropriation Request for any accounts to which the User has access. </a:t>
            </a:r>
          </a:p>
        </p:txBody>
      </p:sp>
      <p:sp>
        <p:nvSpPr>
          <p:cNvPr id="17418" name="Line 10"/>
          <p:cNvSpPr>
            <a:spLocks noChangeShapeType="1"/>
          </p:cNvSpPr>
          <p:nvPr/>
        </p:nvSpPr>
        <p:spPr bwMode="auto">
          <a:xfrm flipH="1">
            <a:off x="609600" y="2902376"/>
            <a:ext cx="762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1600200"/>
            <a:ext cx="6214400" cy="1948515"/>
          </a:xfrm>
          <a:prstGeom prst="rect">
            <a:avLst/>
          </a:prstGeom>
        </p:spPr>
      </p:pic>
      <p:sp>
        <p:nvSpPr>
          <p:cNvPr id="17419" name="Line 11"/>
          <p:cNvSpPr>
            <a:spLocks noChangeShapeType="1"/>
          </p:cNvSpPr>
          <p:nvPr/>
        </p:nvSpPr>
        <p:spPr bwMode="auto">
          <a:xfrm flipV="1">
            <a:off x="1524000" y="1752599"/>
            <a:ext cx="914400" cy="82185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fld id="{BA3F8BB7-F225-4294-8471-4F841DE2A6BB}" type="slidenum">
              <a:rPr lang="en-US" smtClean="0"/>
              <a:pPr/>
              <a:t>9</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5000"/>
    </mc:Choice>
    <mc:Fallback xmlns="">
      <p:transition advTm="5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2"/>
  <p:tag name="ART_ENCODE_INDEX" val="1"/>
  <p:tag name="PUBLISH_TITLE" val="WebSmart by JR3"/>
  <p:tag name="ARTICULATE_PUBLISH_PATH" val="C:\Documents and Settings\mschmoke\Desktop\WebSmart Final demo"/>
  <p:tag name="ARTICULATE_LOGO" val="(None selected)"/>
  <p:tag name="ARTICULATE_PRESENTER" val="(None selected)"/>
  <p:tag name="ARTICULATE_LMS" val="0"/>
  <p:tag name="ARTICULATE_TEMPLATE" val="slide only only"/>
  <p:tag name="LMS_PUBLISH" val="No"/>
  <p:tag name="LAUNCHINNEWWINDOW" val="0"/>
  <p:tag name="LASTPUBLISHED" val="C:\Documents and Settings\mschmoke\Desktop\WebSmart Final demo\WebSmart by JR3\player.html"/>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3070</TotalTime>
  <Words>1642</Words>
  <Application>Microsoft Office PowerPoint</Application>
  <PresentationFormat>On-screen Show (4:3)</PresentationFormat>
  <Paragraphs>333</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WebSmart by JR3</vt:lpstr>
      <vt:lpstr>User Friendly</vt:lpstr>
      <vt:lpstr>The Layout</vt:lpstr>
      <vt:lpstr>WebSmart Icons</vt:lpstr>
      <vt:lpstr>Integrated Business &amp; Student Services</vt:lpstr>
      <vt:lpstr>Finance</vt:lpstr>
      <vt:lpstr>Finance Reports</vt:lpstr>
      <vt:lpstr>Budget – Revenue &amp; Expenses</vt:lpstr>
      <vt:lpstr>Budget - Submission</vt:lpstr>
      <vt:lpstr>Ledger</vt:lpstr>
      <vt:lpstr>HR - Example</vt:lpstr>
      <vt:lpstr>Payroll</vt:lpstr>
      <vt:lpstr>Purchasing &amp; AP</vt:lpstr>
      <vt:lpstr>Purchasing &amp; AP</vt:lpstr>
      <vt:lpstr>Banking &amp; Receipts</vt:lpstr>
      <vt:lpstr>Banking &amp; Receipts</vt:lpstr>
      <vt:lpstr>Banking &amp; Receipts</vt:lpstr>
      <vt:lpstr>PowerPoint Presentation</vt:lpstr>
      <vt:lpstr>Students</vt:lpstr>
      <vt:lpstr>Student Reports</vt:lpstr>
      <vt:lpstr>Student - Example</vt:lpstr>
      <vt:lpstr>TREx Files</vt:lpstr>
      <vt:lpstr>PET Report</vt:lpstr>
      <vt:lpstr>Grades</vt:lpstr>
      <vt:lpstr>Attendance</vt:lpstr>
      <vt:lpstr>Course Management</vt:lpstr>
      <vt:lpstr>Scheduling Methods</vt:lpstr>
      <vt:lpstr>Automated Scheduling</vt:lpstr>
      <vt:lpstr>Walk-in Scheduling</vt:lpstr>
      <vt:lpstr>Homeroom Scheduling</vt:lpstr>
      <vt:lpstr>Texas Compliant</vt:lpstr>
      <vt:lpstr>PEIMS Fall Extract</vt:lpstr>
      <vt:lpstr>PowerPoint Presentation</vt:lpstr>
      <vt:lpstr>My Portal</vt:lpstr>
      <vt:lpstr>Admin</vt:lpstr>
      <vt:lpstr>Security – Users &amp; Groups</vt:lpstr>
      <vt:lpstr>Districts</vt:lpstr>
      <vt:lpstr>Custom Search Reports</vt:lpstr>
      <vt:lpstr>Benefits</vt:lpstr>
      <vt:lpstr>PowerPoint Presentation</vt:lpstr>
    </vt:vector>
  </TitlesOfParts>
  <Company>JR3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WebSmart</dc:title>
  <dc:creator>mschmoke</dc:creator>
  <cp:lastModifiedBy>Dwyane Warneke</cp:lastModifiedBy>
  <cp:revision>160</cp:revision>
  <cp:lastPrinted>2011-10-27T20:00:07Z</cp:lastPrinted>
  <dcterms:created xsi:type="dcterms:W3CDTF">2009-09-08T13:18:06Z</dcterms:created>
  <dcterms:modified xsi:type="dcterms:W3CDTF">2011-10-31T13:31:15Z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WebSmart demo for website - with additional editted</vt:lpwstr>
  </property>
</Properties>
</file>